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6" r:id="rId2"/>
    <p:sldId id="267" r:id="rId3"/>
    <p:sldId id="320" r:id="rId4"/>
    <p:sldId id="270" r:id="rId5"/>
    <p:sldId id="359" r:id="rId6"/>
    <p:sldId id="360" r:id="rId7"/>
    <p:sldId id="361" r:id="rId8"/>
    <p:sldId id="362" r:id="rId9"/>
    <p:sldId id="344" r:id="rId10"/>
    <p:sldId id="345" r:id="rId11"/>
    <p:sldId id="363" r:id="rId12"/>
    <p:sldId id="349" r:id="rId13"/>
    <p:sldId id="365" r:id="rId14"/>
    <p:sldId id="369" r:id="rId15"/>
    <p:sldId id="370" r:id="rId16"/>
    <p:sldId id="366" r:id="rId17"/>
    <p:sldId id="367" r:id="rId18"/>
    <p:sldId id="368" r:id="rId19"/>
    <p:sldId id="351" r:id="rId20"/>
    <p:sldId id="350" r:id="rId21"/>
    <p:sldId id="372" r:id="rId22"/>
    <p:sldId id="364" r:id="rId23"/>
    <p:sldId id="352" r:id="rId24"/>
    <p:sldId id="373" r:id="rId25"/>
    <p:sldId id="37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Ahlefeldt" initials="RA" lastIdx="2" clrIdx="0">
    <p:extLst>
      <p:ext uri="{19B8F6BF-5375-455C-9EA6-DF929625EA0E}">
        <p15:presenceInfo xmlns:p15="http://schemas.microsoft.com/office/powerpoint/2012/main" userId="S::u4124665@anu.edu.au::e17b0a14-06dc-4ebe-9a4a-e19c55db12c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958"/>
    <p:restoredTop sz="94694"/>
  </p:normalViewPr>
  <p:slideViewPr>
    <p:cSldViewPr snapToGrid="0" snapToObjects="1">
      <p:cViewPr varScale="1">
        <p:scale>
          <a:sx n="102" d="100"/>
          <a:sy n="102" d="100"/>
        </p:scale>
        <p:origin x="192" y="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498906-2E40-C64A-BF10-C2BA4BF24CEB}" type="datetimeFigureOut">
              <a:rPr lang="en-US" smtClean="0"/>
              <a:t>3/25/20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844843-3F65-8949-8824-D32E747352BB}" type="slidenum">
              <a:rPr lang="en-US" smtClean="0"/>
              <a:t>‹#›</a:t>
            </a:fld>
            <a:endParaRPr lang="en-US"/>
          </a:p>
        </p:txBody>
      </p:sp>
    </p:spTree>
    <p:extLst>
      <p:ext uri="{BB962C8B-B14F-4D97-AF65-F5344CB8AC3E}">
        <p14:creationId xmlns:p14="http://schemas.microsoft.com/office/powerpoint/2010/main" val="543464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CF16C19-7BDB-D544-93FB-0048FE2C0CEA}"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178736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0" name="Picture 9" descr="polygon-background-6926.png"/>
          <p:cNvPicPr>
            <a:picLocks noChangeAspect="1"/>
          </p:cNvPicPr>
          <p:nvPr userDrawn="1"/>
        </p:nvPicPr>
        <p:blipFill rotWithShape="1">
          <a:blip r:embed="rId2">
            <a:extLst>
              <a:ext uri="{28A0092B-C50C-407E-A947-70E740481C1C}">
                <a14:useLocalDpi xmlns:a14="http://schemas.microsoft.com/office/drawing/2010/main" val="0"/>
              </a:ext>
            </a:extLst>
          </a:blip>
          <a:srcRect l="-376" r="35769" b="25020"/>
          <a:stretch/>
        </p:blipFill>
        <p:spPr>
          <a:xfrm flipV="1">
            <a:off x="-75267" y="-3499"/>
            <a:ext cx="12267268" cy="6861499"/>
          </a:xfrm>
          <a:prstGeom prst="rect">
            <a:avLst/>
          </a:prstGeom>
        </p:spPr>
      </p:pic>
      <p:sp>
        <p:nvSpPr>
          <p:cNvPr id="2" name="Title 1"/>
          <p:cNvSpPr>
            <a:spLocks noGrp="1"/>
          </p:cNvSpPr>
          <p:nvPr>
            <p:ph type="ctrTitle"/>
          </p:nvPr>
        </p:nvSpPr>
        <p:spPr>
          <a:xfrm>
            <a:off x="0" y="2785925"/>
            <a:ext cx="9914760" cy="1470025"/>
          </a:xfrm>
        </p:spPr>
        <p:txBody>
          <a:bodyPr/>
          <a:lstStyle>
            <a:lvl1pPr>
              <a:defRPr>
                <a:solidFill>
                  <a:schemeClr val="tx1"/>
                </a:solidFill>
              </a:defRPr>
            </a:lvl1pPr>
          </a:lstStyle>
          <a:p>
            <a:r>
              <a:rPr lang="en-AU" dirty="0"/>
              <a:t>Click to edit Master title style</a:t>
            </a:r>
            <a:endParaRPr lang="en-US" dirty="0"/>
          </a:p>
        </p:txBody>
      </p:sp>
      <p:sp>
        <p:nvSpPr>
          <p:cNvPr id="3" name="Subtitle 2"/>
          <p:cNvSpPr>
            <a:spLocks noGrp="1"/>
          </p:cNvSpPr>
          <p:nvPr>
            <p:ph type="subTitle" idx="1"/>
          </p:nvPr>
        </p:nvSpPr>
        <p:spPr>
          <a:xfrm>
            <a:off x="0" y="4517258"/>
            <a:ext cx="8085960" cy="1752600"/>
          </a:xfrm>
        </p:spPr>
        <p:txBody>
          <a:bodyPr/>
          <a:lstStyle>
            <a:lvl1pPr marL="0" indent="0" algn="l">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dirty="0"/>
              <a:t>Click to edit Master subtitle style</a:t>
            </a:r>
            <a:endParaRPr lang="en-US" dirty="0"/>
          </a:p>
        </p:txBody>
      </p:sp>
    </p:spTree>
    <p:extLst>
      <p:ext uri="{BB962C8B-B14F-4D97-AF65-F5344CB8AC3E}">
        <p14:creationId xmlns:p14="http://schemas.microsoft.com/office/powerpoint/2010/main" val="1436452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ACCDD90-EF5A-0541-AABD-2DAED5302E28}" type="datetimeFigureOut">
              <a:rPr lang="en-US" smtClean="0"/>
              <a:t>3/25/20</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36EA63CA-4E8F-9141-9FE8-3B59FE52702C}" type="slidenum">
              <a:rPr lang="en-US" smtClean="0"/>
              <a:t>‹#›</a:t>
            </a:fld>
            <a:endParaRPr lang="en-US"/>
          </a:p>
        </p:txBody>
      </p:sp>
    </p:spTree>
    <p:extLst>
      <p:ext uri="{BB962C8B-B14F-4D97-AF65-F5344CB8AC3E}">
        <p14:creationId xmlns:p14="http://schemas.microsoft.com/office/powerpoint/2010/main" val="685278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AU"/>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ACCDD90-EF5A-0541-AABD-2DAED5302E28}" type="datetimeFigureOut">
              <a:rPr lang="en-US" smtClean="0"/>
              <a:t>3/25/20</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36EA63CA-4E8F-9141-9FE8-3B59FE52702C}" type="slidenum">
              <a:rPr lang="en-US" smtClean="0"/>
              <a:t>‹#›</a:t>
            </a:fld>
            <a:endParaRPr lang="en-US"/>
          </a:p>
        </p:txBody>
      </p:sp>
    </p:spTree>
    <p:extLst>
      <p:ext uri="{BB962C8B-B14F-4D97-AF65-F5344CB8AC3E}">
        <p14:creationId xmlns:p14="http://schemas.microsoft.com/office/powerpoint/2010/main" val="3785790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idx="1"/>
          </p:nvPr>
        </p:nvSpPr>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Tree>
    <p:extLst>
      <p:ext uri="{BB962C8B-B14F-4D97-AF65-F5344CB8AC3E}">
        <p14:creationId xmlns:p14="http://schemas.microsoft.com/office/powerpoint/2010/main" val="1317749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AU"/>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a:t>Click to edit Master text styles</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fld id="{EACCDD90-EF5A-0541-AABD-2DAED5302E28}" type="datetimeFigureOut">
              <a:rPr lang="en-US" smtClean="0"/>
              <a:t>3/25/20</a:t>
            </a:fld>
            <a:endParaRPr lang="en-US"/>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36EA63CA-4E8F-9141-9FE8-3B59FE52702C}" type="slidenum">
              <a:rPr lang="en-US" smtClean="0"/>
              <a:t>‹#›</a:t>
            </a:fld>
            <a:endParaRPr lang="en-US"/>
          </a:p>
        </p:txBody>
      </p:sp>
    </p:spTree>
    <p:extLst>
      <p:ext uri="{BB962C8B-B14F-4D97-AF65-F5344CB8AC3E}">
        <p14:creationId xmlns:p14="http://schemas.microsoft.com/office/powerpoint/2010/main" val="470003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ACCDD90-EF5A-0541-AABD-2DAED5302E28}" type="datetimeFigureOut">
              <a:rPr lang="en-US" smtClean="0"/>
              <a:t>3/25/20</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36EA63CA-4E8F-9141-9FE8-3B59FE52702C}" type="slidenum">
              <a:rPr lang="en-US" smtClean="0"/>
              <a:t>‹#›</a:t>
            </a:fld>
            <a:endParaRPr lang="en-US"/>
          </a:p>
        </p:txBody>
      </p:sp>
    </p:spTree>
    <p:extLst>
      <p:ext uri="{BB962C8B-B14F-4D97-AF65-F5344CB8AC3E}">
        <p14:creationId xmlns:p14="http://schemas.microsoft.com/office/powerpoint/2010/main" val="3605114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7" name="Date Placeholder 6"/>
          <p:cNvSpPr>
            <a:spLocks noGrp="1"/>
          </p:cNvSpPr>
          <p:nvPr>
            <p:ph type="dt" sz="half" idx="10"/>
          </p:nvPr>
        </p:nvSpPr>
        <p:spPr>
          <a:xfrm>
            <a:off x="609600" y="6356351"/>
            <a:ext cx="2844800" cy="365125"/>
          </a:xfrm>
          <a:prstGeom prst="rect">
            <a:avLst/>
          </a:prstGeom>
        </p:spPr>
        <p:txBody>
          <a:bodyPr/>
          <a:lstStyle/>
          <a:p>
            <a:fld id="{EACCDD90-EF5A-0541-AABD-2DAED5302E28}" type="datetimeFigureOut">
              <a:rPr lang="en-US" smtClean="0"/>
              <a:t>3/25/20</a:t>
            </a:fld>
            <a:endParaRPr lang="en-US"/>
          </a:p>
        </p:txBody>
      </p:sp>
      <p:sp>
        <p:nvSpPr>
          <p:cNvPr id="8" name="Footer Placeholder 7"/>
          <p:cNvSpPr>
            <a:spLocks noGrp="1"/>
          </p:cNvSpPr>
          <p:nvPr>
            <p:ph type="ftr" sz="quarter" idx="11"/>
          </p:nvPr>
        </p:nvSpPr>
        <p:spPr>
          <a:xfrm>
            <a:off x="4165600" y="6356351"/>
            <a:ext cx="3860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737600" y="6356351"/>
            <a:ext cx="2844800" cy="365125"/>
          </a:xfrm>
          <a:prstGeom prst="rect">
            <a:avLst/>
          </a:prstGeom>
        </p:spPr>
        <p:txBody>
          <a:bodyPr/>
          <a:lstStyle/>
          <a:p>
            <a:fld id="{36EA63CA-4E8F-9141-9FE8-3B59FE52702C}" type="slidenum">
              <a:rPr lang="en-US" smtClean="0"/>
              <a:t>‹#›</a:t>
            </a:fld>
            <a:endParaRPr lang="en-US"/>
          </a:p>
        </p:txBody>
      </p:sp>
    </p:spTree>
    <p:extLst>
      <p:ext uri="{BB962C8B-B14F-4D97-AF65-F5344CB8AC3E}">
        <p14:creationId xmlns:p14="http://schemas.microsoft.com/office/powerpoint/2010/main" val="3612964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Tree>
    <p:extLst>
      <p:ext uri="{BB962C8B-B14F-4D97-AF65-F5344CB8AC3E}">
        <p14:creationId xmlns:p14="http://schemas.microsoft.com/office/powerpoint/2010/main" val="1234650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5" name="Picture 4" descr="polygon-background-6926.png"/>
          <p:cNvPicPr>
            <a:picLocks noChangeAspect="1"/>
          </p:cNvPicPr>
          <p:nvPr userDrawn="1"/>
        </p:nvPicPr>
        <p:blipFill rotWithShape="1">
          <a:blip r:embed="rId2">
            <a:extLst>
              <a:ext uri="{28A0092B-C50C-407E-A947-70E740481C1C}">
                <a14:useLocalDpi xmlns:a14="http://schemas.microsoft.com/office/drawing/2010/main" val="0"/>
              </a:ext>
            </a:extLst>
          </a:blip>
          <a:srcRect l="1067" t="2" r="71672" b="73861"/>
          <a:stretch/>
        </p:blipFill>
        <p:spPr>
          <a:xfrm>
            <a:off x="-75259" y="-28222"/>
            <a:ext cx="12267260" cy="6884635"/>
          </a:xfrm>
          <a:prstGeom prst="rect">
            <a:avLst/>
          </a:prstGeom>
        </p:spPr>
      </p:pic>
    </p:spTree>
    <p:extLst>
      <p:ext uri="{BB962C8B-B14F-4D97-AF65-F5344CB8AC3E}">
        <p14:creationId xmlns:p14="http://schemas.microsoft.com/office/powerpoint/2010/main" val="1789629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AU"/>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ACCDD90-EF5A-0541-AABD-2DAED5302E28}" type="datetimeFigureOut">
              <a:rPr lang="en-US" smtClean="0"/>
              <a:t>3/25/20</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36EA63CA-4E8F-9141-9FE8-3B59FE52702C}" type="slidenum">
              <a:rPr lang="en-US" smtClean="0"/>
              <a:t>‹#›</a:t>
            </a:fld>
            <a:endParaRPr lang="en-US"/>
          </a:p>
        </p:txBody>
      </p:sp>
    </p:spTree>
    <p:extLst>
      <p:ext uri="{BB962C8B-B14F-4D97-AF65-F5344CB8AC3E}">
        <p14:creationId xmlns:p14="http://schemas.microsoft.com/office/powerpoint/2010/main" val="1403370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AU"/>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fld id="{EACCDD90-EF5A-0541-AABD-2DAED5302E28}" type="datetimeFigureOut">
              <a:rPr lang="en-US" smtClean="0"/>
              <a:t>3/25/20</a:t>
            </a:fld>
            <a:endParaRPr lang="en-US"/>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36EA63CA-4E8F-9141-9FE8-3B59FE52702C}" type="slidenum">
              <a:rPr lang="en-US" smtClean="0"/>
              <a:t>‹#›</a:t>
            </a:fld>
            <a:endParaRPr lang="en-US"/>
          </a:p>
        </p:txBody>
      </p:sp>
    </p:spTree>
    <p:extLst>
      <p:ext uri="{BB962C8B-B14F-4D97-AF65-F5344CB8AC3E}">
        <p14:creationId xmlns:p14="http://schemas.microsoft.com/office/powerpoint/2010/main" val="2744117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descr="polygon-background-6926.png"/>
          <p:cNvPicPr>
            <a:picLocks noChangeAspect="1"/>
          </p:cNvPicPr>
          <p:nvPr userDrawn="1"/>
        </p:nvPicPr>
        <p:blipFill rotWithShape="1">
          <a:blip r:embed="rId13">
            <a:alphaModFix amt="79000"/>
            <a:extLst>
              <a:ext uri="{28A0092B-C50C-407E-A947-70E740481C1C}">
                <a14:useLocalDpi xmlns:a14="http://schemas.microsoft.com/office/drawing/2010/main" val="0"/>
              </a:ext>
            </a:extLst>
          </a:blip>
          <a:srcRect l="1067" t="2" r="28599" b="86657"/>
          <a:stretch/>
        </p:blipFill>
        <p:spPr>
          <a:xfrm>
            <a:off x="0" y="1"/>
            <a:ext cx="12267259" cy="1382889"/>
          </a:xfrm>
          <a:prstGeom prst="rect">
            <a:avLst/>
          </a:prstGeom>
        </p:spPr>
      </p:pic>
      <p:sp>
        <p:nvSpPr>
          <p:cNvPr id="2" name="Title Placeholder 1"/>
          <p:cNvSpPr>
            <a:spLocks noGrp="1"/>
          </p:cNvSpPr>
          <p:nvPr>
            <p:ph type="title"/>
          </p:nvPr>
        </p:nvSpPr>
        <p:spPr>
          <a:xfrm>
            <a:off x="413926" y="42333"/>
            <a:ext cx="9178085" cy="1143000"/>
          </a:xfrm>
          <a:prstGeom prst="rect">
            <a:avLst/>
          </a:prstGeom>
        </p:spPr>
        <p:txBody>
          <a:bodyPr vert="horz" lIns="91440" tIns="45720" rIns="91440" bIns="45720" rtlCol="0" anchor="ctr">
            <a:normAutofit/>
          </a:bodyPr>
          <a:lstStyle/>
          <a:p>
            <a:r>
              <a:rPr lang="en-AU" dirty="0"/>
              <a:t>Click to edit Master title style</a:t>
            </a:r>
            <a:endParaRPr lang="en-US" dirty="0"/>
          </a:p>
        </p:txBody>
      </p:sp>
      <p:sp>
        <p:nvSpPr>
          <p:cNvPr id="3" name="Text Placeholder 2"/>
          <p:cNvSpPr>
            <a:spLocks noGrp="1"/>
          </p:cNvSpPr>
          <p:nvPr>
            <p:ph type="body" idx="1"/>
          </p:nvPr>
        </p:nvSpPr>
        <p:spPr>
          <a:xfrm>
            <a:off x="413926" y="1600201"/>
            <a:ext cx="11335801" cy="4525963"/>
          </a:xfrm>
          <a:prstGeom prst="rect">
            <a:avLst/>
          </a:prstGeom>
        </p:spPr>
        <p:txBody>
          <a:bodyPr vert="horz" lIns="91440" tIns="45720" rIns="91440" bIns="45720" rtlCol="0">
            <a:normAutofit/>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endParaRPr lang="en-US" dirty="0"/>
          </a:p>
        </p:txBody>
      </p:sp>
    </p:spTree>
    <p:extLst>
      <p:ext uri="{BB962C8B-B14F-4D97-AF65-F5344CB8AC3E}">
        <p14:creationId xmlns:p14="http://schemas.microsoft.com/office/powerpoint/2010/main" val="9568300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57200" rtl="0" eaLnBrk="1" latinLnBrk="0" hangingPunct="1">
        <a:spcBef>
          <a:spcPct val="0"/>
        </a:spcBef>
        <a:buNone/>
        <a:defRPr sz="4000" b="0" i="0" kern="1200">
          <a:solidFill>
            <a:srgbClr val="000000"/>
          </a:solidFill>
          <a:latin typeface="Helvetica Light"/>
          <a:ea typeface="+mj-ea"/>
          <a:cs typeface="Helvetica Light"/>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chemeClr val="tx1"/>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chemeClr val="tx1"/>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2397" y="3183020"/>
            <a:ext cx="6805358" cy="1470025"/>
          </a:xfrm>
        </p:spPr>
        <p:txBody>
          <a:bodyPr>
            <a:normAutofit fontScale="90000"/>
          </a:bodyPr>
          <a:lstStyle/>
          <a:p>
            <a:r>
              <a:rPr lang="en-US" sz="5400" b="1" dirty="0"/>
              <a:t>Structure in science writing</a:t>
            </a:r>
            <a:endParaRPr lang="en-US" sz="4400" b="1" dirty="0"/>
          </a:p>
        </p:txBody>
      </p:sp>
      <p:sp>
        <p:nvSpPr>
          <p:cNvPr id="5" name="Title 1"/>
          <p:cNvSpPr txBox="1">
            <a:spLocks/>
          </p:cNvSpPr>
          <p:nvPr/>
        </p:nvSpPr>
        <p:spPr>
          <a:xfrm>
            <a:off x="862397" y="4672445"/>
            <a:ext cx="3905187" cy="876345"/>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4000" b="0" i="0" kern="1200">
                <a:solidFill>
                  <a:schemeClr val="tx1"/>
                </a:solidFill>
                <a:latin typeface="Helvetica Light"/>
                <a:ea typeface="+mj-ea"/>
                <a:cs typeface="Helvetica Light"/>
              </a:defRPr>
            </a:lvl1pPr>
          </a:lstStyle>
          <a:p>
            <a:r>
              <a:rPr lang="en-US" sz="3200" dirty="0"/>
              <a:t>Rose Ahlefeldt</a:t>
            </a:r>
          </a:p>
        </p:txBody>
      </p:sp>
    </p:spTree>
    <p:extLst>
      <p:ext uri="{BB962C8B-B14F-4D97-AF65-F5344CB8AC3E}">
        <p14:creationId xmlns:p14="http://schemas.microsoft.com/office/powerpoint/2010/main" val="33365812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An example: my paper planning</a:t>
            </a:r>
          </a:p>
        </p:txBody>
      </p:sp>
      <p:sp>
        <p:nvSpPr>
          <p:cNvPr id="3" name="Content Placeholder 2"/>
          <p:cNvSpPr>
            <a:spLocks noGrp="1"/>
          </p:cNvSpPr>
          <p:nvPr>
            <p:ph idx="1"/>
          </p:nvPr>
        </p:nvSpPr>
        <p:spPr>
          <a:xfrm>
            <a:off x="413926" y="1589926"/>
            <a:ext cx="11373066" cy="5010548"/>
          </a:xfrm>
        </p:spPr>
        <p:txBody>
          <a:bodyPr>
            <a:normAutofit fontScale="92500"/>
          </a:bodyPr>
          <a:lstStyle/>
          <a:p>
            <a:pPr marL="0" indent="0">
              <a:buNone/>
            </a:pPr>
            <a:r>
              <a:rPr lang="en-US" dirty="0"/>
              <a:t>“Introduction” key ideas:</a:t>
            </a:r>
          </a:p>
          <a:p>
            <a:pPr marL="514350" indent="-514350">
              <a:buFont typeface="+mj-lt"/>
              <a:buAutoNum type="arabicPeriod"/>
            </a:pPr>
            <a:r>
              <a:rPr lang="en-US" dirty="0"/>
              <a:t>There are applications of quantum computers that only require a few qubits</a:t>
            </a:r>
          </a:p>
          <a:p>
            <a:pPr marL="514350" indent="-514350">
              <a:buFont typeface="+mj-lt"/>
              <a:buAutoNum type="arabicPeriod"/>
            </a:pPr>
            <a:r>
              <a:rPr lang="en-US" dirty="0"/>
              <a:t>Spin cluster systems are well suited to these applications</a:t>
            </a:r>
          </a:p>
          <a:p>
            <a:pPr marL="514350" indent="-514350">
              <a:buFont typeface="+mj-lt"/>
              <a:buAutoNum type="arabicPeriod"/>
            </a:pPr>
            <a:r>
              <a:rPr lang="en-US" dirty="0"/>
              <a:t>We propose a new spin cluster system, (list basic properties)</a:t>
            </a:r>
          </a:p>
          <a:p>
            <a:pPr marL="514350" indent="-514350">
              <a:buFont typeface="+mj-lt"/>
              <a:buAutoNum type="arabicPeriod"/>
            </a:pPr>
            <a:r>
              <a:rPr lang="en-US" dirty="0"/>
              <a:t>This is better than previous spin cluster systems, (explain why)</a:t>
            </a:r>
          </a:p>
          <a:p>
            <a:pPr marL="514350" indent="-514350">
              <a:buFont typeface="+mj-lt"/>
              <a:buAutoNum type="arabicPeriod"/>
            </a:pPr>
            <a:r>
              <a:rPr lang="en-US" dirty="0"/>
              <a:t>We are going to explain two main applications, error correcting and linear processing of stored  photonic states.</a:t>
            </a:r>
          </a:p>
          <a:p>
            <a:endParaRPr lang="en-US" dirty="0"/>
          </a:p>
        </p:txBody>
      </p:sp>
    </p:spTree>
    <p:extLst>
      <p:ext uri="{BB962C8B-B14F-4D97-AF65-F5344CB8AC3E}">
        <p14:creationId xmlns:p14="http://schemas.microsoft.com/office/powerpoint/2010/main" val="2473940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524001" y="203200"/>
            <a:ext cx="6207405" cy="5795864"/>
          </a:xfrm>
          <a:prstGeom prst="rect">
            <a:avLst/>
          </a:prstGeom>
        </p:spPr>
      </p:pic>
      <p:sp>
        <p:nvSpPr>
          <p:cNvPr id="6" name="Rectangle 5"/>
          <p:cNvSpPr/>
          <p:nvPr/>
        </p:nvSpPr>
        <p:spPr>
          <a:xfrm>
            <a:off x="1648394" y="642013"/>
            <a:ext cx="2928205" cy="1457299"/>
          </a:xfrm>
          <a:prstGeom prst="rect">
            <a:avLst/>
          </a:prstGeom>
          <a:solidFill>
            <a:schemeClr val="bg1">
              <a:alpha val="6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457200"/>
            <a:r>
              <a:rPr lang="en-US" sz="2000" dirty="0">
                <a:solidFill>
                  <a:srgbClr val="000000"/>
                </a:solidFill>
                <a:latin typeface="Calibri"/>
              </a:rPr>
              <a:t>1. There are applications of quantum computers that only require a few qubits</a:t>
            </a:r>
          </a:p>
          <a:p>
            <a:pPr algn="ctr" defTabSz="457200"/>
            <a:endParaRPr lang="en-US" sz="1600" dirty="0">
              <a:solidFill>
                <a:srgbClr val="000000"/>
              </a:solidFill>
              <a:latin typeface="Calibri"/>
            </a:endParaRPr>
          </a:p>
        </p:txBody>
      </p:sp>
      <p:sp>
        <p:nvSpPr>
          <p:cNvPr id="7" name="Rectangle 6"/>
          <p:cNvSpPr/>
          <p:nvPr/>
        </p:nvSpPr>
        <p:spPr>
          <a:xfrm>
            <a:off x="1648394" y="2099311"/>
            <a:ext cx="2928205" cy="2072884"/>
          </a:xfrm>
          <a:prstGeom prst="rect">
            <a:avLst/>
          </a:prstGeom>
          <a:solidFill>
            <a:schemeClr val="bg1">
              <a:alpha val="6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457200"/>
            <a:r>
              <a:rPr lang="en-US" sz="2000" dirty="0">
                <a:solidFill>
                  <a:srgbClr val="000000"/>
                </a:solidFill>
                <a:latin typeface="Calibri"/>
              </a:rPr>
              <a:t>2. Spin cluster systems are well suited to these applications</a:t>
            </a:r>
          </a:p>
          <a:p>
            <a:pPr algn="ctr" defTabSz="457200"/>
            <a:endParaRPr lang="en-US" dirty="0">
              <a:solidFill>
                <a:srgbClr val="000000"/>
              </a:solidFill>
              <a:latin typeface="Calibri"/>
            </a:endParaRPr>
          </a:p>
        </p:txBody>
      </p:sp>
      <p:sp>
        <p:nvSpPr>
          <p:cNvPr id="8" name="Rectangle 7"/>
          <p:cNvSpPr/>
          <p:nvPr/>
        </p:nvSpPr>
        <p:spPr>
          <a:xfrm>
            <a:off x="1648394" y="4192431"/>
            <a:ext cx="2928205" cy="1193478"/>
          </a:xfrm>
          <a:prstGeom prst="rect">
            <a:avLst/>
          </a:prstGeom>
          <a:solidFill>
            <a:schemeClr val="bg1">
              <a:alpha val="6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457200"/>
            <a:r>
              <a:rPr lang="en-US" sz="2000" dirty="0">
                <a:solidFill>
                  <a:srgbClr val="000000"/>
                </a:solidFill>
                <a:latin typeface="Calibri"/>
              </a:rPr>
              <a:t>3. We propose a new spin cluster system, (list basic properties)</a:t>
            </a:r>
          </a:p>
          <a:p>
            <a:pPr algn="ctr" defTabSz="457200"/>
            <a:endParaRPr lang="en-US" dirty="0">
              <a:solidFill>
                <a:srgbClr val="000000"/>
              </a:solidFill>
              <a:latin typeface="Calibri"/>
            </a:endParaRPr>
          </a:p>
        </p:txBody>
      </p:sp>
      <p:sp>
        <p:nvSpPr>
          <p:cNvPr id="9" name="Rectangle 8"/>
          <p:cNvSpPr/>
          <p:nvPr/>
        </p:nvSpPr>
        <p:spPr>
          <a:xfrm>
            <a:off x="4677606" y="334962"/>
            <a:ext cx="2928205" cy="602007"/>
          </a:xfrm>
          <a:prstGeom prst="rect">
            <a:avLst/>
          </a:prstGeom>
          <a:solidFill>
            <a:schemeClr val="bg1">
              <a:alpha val="6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srgbClr val="000000"/>
              </a:solidFill>
              <a:latin typeface="Calibri"/>
            </a:endParaRPr>
          </a:p>
        </p:txBody>
      </p:sp>
      <p:pic>
        <p:nvPicPr>
          <p:cNvPr id="12" name="Picture 11"/>
          <p:cNvPicPr>
            <a:picLocks noChangeAspect="1"/>
          </p:cNvPicPr>
          <p:nvPr/>
        </p:nvPicPr>
        <p:blipFill>
          <a:blip r:embed="rId4"/>
          <a:stretch>
            <a:fillRect/>
          </a:stretch>
        </p:blipFill>
        <p:spPr>
          <a:xfrm>
            <a:off x="7707194" y="376832"/>
            <a:ext cx="2960806" cy="3475232"/>
          </a:xfrm>
          <a:prstGeom prst="rect">
            <a:avLst/>
          </a:prstGeom>
        </p:spPr>
      </p:pic>
      <p:sp>
        <p:nvSpPr>
          <p:cNvPr id="13" name="Rectangle 12"/>
          <p:cNvSpPr/>
          <p:nvPr/>
        </p:nvSpPr>
        <p:spPr>
          <a:xfrm>
            <a:off x="4677606" y="936968"/>
            <a:ext cx="2928205" cy="4658565"/>
          </a:xfrm>
          <a:prstGeom prst="rect">
            <a:avLst/>
          </a:prstGeom>
          <a:solidFill>
            <a:schemeClr val="bg1">
              <a:alpha val="6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457200"/>
            <a:r>
              <a:rPr lang="en-US" sz="2000" dirty="0">
                <a:solidFill>
                  <a:srgbClr val="000000"/>
                </a:solidFill>
                <a:latin typeface="Calibri"/>
              </a:rPr>
              <a:t>4. This is better than previous spin cluster systems, (explain why)</a:t>
            </a:r>
          </a:p>
          <a:p>
            <a:pPr algn="ctr" defTabSz="457200"/>
            <a:endParaRPr lang="en-US" dirty="0">
              <a:solidFill>
                <a:srgbClr val="000000"/>
              </a:solidFill>
              <a:latin typeface="Calibri"/>
            </a:endParaRPr>
          </a:p>
        </p:txBody>
      </p:sp>
      <p:sp>
        <p:nvSpPr>
          <p:cNvPr id="14" name="Rectangle 13"/>
          <p:cNvSpPr/>
          <p:nvPr/>
        </p:nvSpPr>
        <p:spPr>
          <a:xfrm>
            <a:off x="7707195" y="334961"/>
            <a:ext cx="2928205" cy="3517103"/>
          </a:xfrm>
          <a:prstGeom prst="rect">
            <a:avLst/>
          </a:prstGeom>
          <a:solidFill>
            <a:schemeClr val="bg1">
              <a:alpha val="6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defTabSz="457200"/>
            <a:r>
              <a:rPr lang="en-US" sz="2000" dirty="0">
                <a:solidFill>
                  <a:srgbClr val="000000"/>
                </a:solidFill>
                <a:latin typeface="Calibri"/>
              </a:rPr>
              <a:t>5. We are going to explain two main applications, error correcting and linear processing of stored  photonic states.</a:t>
            </a:r>
          </a:p>
          <a:p>
            <a:pPr algn="ctr" defTabSz="457200"/>
            <a:endParaRPr lang="en-US" dirty="0">
              <a:solidFill>
                <a:srgbClr val="000000"/>
              </a:solidFill>
              <a:latin typeface="Calibri"/>
            </a:endParaRPr>
          </a:p>
        </p:txBody>
      </p:sp>
      <p:sp>
        <p:nvSpPr>
          <p:cNvPr id="15" name="Rectangle 14"/>
          <p:cNvSpPr/>
          <p:nvPr/>
        </p:nvSpPr>
        <p:spPr>
          <a:xfrm>
            <a:off x="4677606" y="5595534"/>
            <a:ext cx="2928205" cy="294217"/>
          </a:xfrm>
          <a:prstGeom prst="rect">
            <a:avLst/>
          </a:prstGeom>
          <a:solidFill>
            <a:schemeClr val="bg1">
              <a:alpha val="6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srgbClr val="000000"/>
              </a:solidFill>
              <a:latin typeface="Calibri"/>
            </a:endParaRPr>
          </a:p>
        </p:txBody>
      </p:sp>
    </p:spTree>
    <p:extLst>
      <p:ext uri="{BB962C8B-B14F-4D97-AF65-F5344CB8AC3E}">
        <p14:creationId xmlns:p14="http://schemas.microsoft.com/office/powerpoint/2010/main" val="2579513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3" grpId="0" animBg="1"/>
      <p:bldP spid="14" grpId="0" animBg="1"/>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3926" y="0"/>
            <a:ext cx="8704731" cy="1143000"/>
          </a:xfrm>
        </p:spPr>
        <p:txBody>
          <a:bodyPr>
            <a:normAutofit fontScale="90000"/>
          </a:bodyPr>
          <a:lstStyle/>
          <a:p>
            <a:r>
              <a:rPr lang="en-US" dirty="0"/>
              <a:t>Checking structure with reverse outlines</a:t>
            </a:r>
          </a:p>
        </p:txBody>
      </p:sp>
      <p:sp>
        <p:nvSpPr>
          <p:cNvPr id="3" name="Content Placeholder 2"/>
          <p:cNvSpPr>
            <a:spLocks noGrp="1"/>
          </p:cNvSpPr>
          <p:nvPr>
            <p:ph idx="1"/>
          </p:nvPr>
        </p:nvSpPr>
        <p:spPr/>
        <p:txBody>
          <a:bodyPr>
            <a:normAutofit lnSpcReduction="10000"/>
          </a:bodyPr>
          <a:lstStyle/>
          <a:p>
            <a:pPr marL="0" indent="0">
              <a:buNone/>
            </a:pPr>
            <a:r>
              <a:rPr lang="en-US" dirty="0"/>
              <a:t>This is called a “reverse outline”</a:t>
            </a:r>
          </a:p>
          <a:p>
            <a:r>
              <a:rPr lang="en-US" dirty="0"/>
              <a:t>In one sentence, write down the key concept of every paragraph (can be the topic sentence)</a:t>
            </a:r>
          </a:p>
          <a:p>
            <a:r>
              <a:rPr lang="en-US" dirty="0"/>
              <a:t>Use your reverse outline to answer these questions:</a:t>
            </a:r>
          </a:p>
          <a:p>
            <a:pPr lvl="1"/>
            <a:r>
              <a:rPr lang="en-US" dirty="0"/>
              <a:t>Does every paragraph relate back to your story?</a:t>
            </a:r>
          </a:p>
          <a:p>
            <a:pPr lvl="1"/>
            <a:r>
              <a:rPr lang="en-US" dirty="0"/>
              <a:t>Does the order make sense? Where might a reader have trouble following the order?</a:t>
            </a:r>
          </a:p>
          <a:p>
            <a:pPr lvl="1"/>
            <a:r>
              <a:rPr lang="en-US" dirty="0"/>
              <a:t>Do multiple paragraphs repeat the same idea?</a:t>
            </a:r>
          </a:p>
          <a:p>
            <a:pPr lvl="1"/>
            <a:r>
              <a:rPr lang="en-US" dirty="0"/>
              <a:t>Does one paragraph have multiple key ideas?</a:t>
            </a:r>
          </a:p>
          <a:p>
            <a:endParaRPr lang="en-US" dirty="0"/>
          </a:p>
        </p:txBody>
      </p:sp>
    </p:spTree>
    <p:extLst>
      <p:ext uri="{BB962C8B-B14F-4D97-AF65-F5344CB8AC3E}">
        <p14:creationId xmlns:p14="http://schemas.microsoft.com/office/powerpoint/2010/main" val="3690635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34760-0B12-8243-9013-1EFAB032074C}"/>
              </a:ext>
            </a:extLst>
          </p:cNvPr>
          <p:cNvSpPr>
            <a:spLocks noGrp="1"/>
          </p:cNvSpPr>
          <p:nvPr>
            <p:ph type="title"/>
          </p:nvPr>
        </p:nvSpPr>
        <p:spPr/>
        <p:txBody>
          <a:bodyPr/>
          <a:lstStyle/>
          <a:p>
            <a:r>
              <a:rPr lang="en-US" dirty="0"/>
              <a:t>Exercise 2: Reverse outline</a:t>
            </a:r>
          </a:p>
        </p:txBody>
      </p:sp>
      <p:sp>
        <p:nvSpPr>
          <p:cNvPr id="3" name="Content Placeholder 2">
            <a:extLst>
              <a:ext uri="{FF2B5EF4-FFF2-40B4-BE49-F238E27FC236}">
                <a16:creationId xmlns:a16="http://schemas.microsoft.com/office/drawing/2014/main" id="{337EACE4-9B1B-6D4B-B44B-B5485A5B69D0}"/>
              </a:ext>
            </a:extLst>
          </p:cNvPr>
          <p:cNvSpPr>
            <a:spLocks noGrp="1"/>
          </p:cNvSpPr>
          <p:nvPr>
            <p:ph idx="1"/>
          </p:nvPr>
        </p:nvSpPr>
        <p:spPr/>
        <p:txBody>
          <a:bodyPr/>
          <a:lstStyle/>
          <a:p>
            <a:r>
              <a:rPr lang="en-US" dirty="0">
                <a:solidFill>
                  <a:prstClr val="black"/>
                </a:solidFill>
              </a:rPr>
              <a:t>Choose a section of your report – say 5 or so paragraphs and write a reverse summary of it.</a:t>
            </a:r>
          </a:p>
          <a:p>
            <a:r>
              <a:rPr lang="en-US" dirty="0"/>
              <a:t>Use your reverse outline to answer these questions:</a:t>
            </a:r>
          </a:p>
          <a:p>
            <a:pPr lvl="1"/>
            <a:r>
              <a:rPr lang="en-US" dirty="0"/>
              <a:t>Does every paragraph relate back to your story?</a:t>
            </a:r>
          </a:p>
          <a:p>
            <a:pPr lvl="1"/>
            <a:r>
              <a:rPr lang="en-US" dirty="0"/>
              <a:t>Does the order make sense? Where might a reader have trouble following the order?</a:t>
            </a:r>
          </a:p>
          <a:p>
            <a:pPr lvl="1"/>
            <a:r>
              <a:rPr lang="en-US" dirty="0"/>
              <a:t>Do multiple paragraphs repeat the same idea?</a:t>
            </a:r>
          </a:p>
          <a:p>
            <a:pPr lvl="1"/>
            <a:r>
              <a:rPr lang="en-US" dirty="0"/>
              <a:t>Does one paragraph have multiple key ideas?</a:t>
            </a:r>
          </a:p>
          <a:p>
            <a:endParaRPr lang="en-US" dirty="0"/>
          </a:p>
        </p:txBody>
      </p:sp>
    </p:spTree>
    <p:extLst>
      <p:ext uri="{BB962C8B-B14F-4D97-AF65-F5344CB8AC3E}">
        <p14:creationId xmlns:p14="http://schemas.microsoft.com/office/powerpoint/2010/main" val="4591454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EA7E9-E4A6-2549-8F56-FD9A2A22CBFD}"/>
              </a:ext>
            </a:extLst>
          </p:cNvPr>
          <p:cNvSpPr>
            <a:spLocks noGrp="1"/>
          </p:cNvSpPr>
          <p:nvPr>
            <p:ph type="title"/>
          </p:nvPr>
        </p:nvSpPr>
        <p:spPr/>
        <p:txBody>
          <a:bodyPr/>
          <a:lstStyle/>
          <a:p>
            <a:r>
              <a:rPr lang="en-US" dirty="0"/>
              <a:t>Topic sentences</a:t>
            </a:r>
          </a:p>
        </p:txBody>
      </p:sp>
      <p:sp>
        <p:nvSpPr>
          <p:cNvPr id="3" name="Content Placeholder 2">
            <a:extLst>
              <a:ext uri="{FF2B5EF4-FFF2-40B4-BE49-F238E27FC236}">
                <a16:creationId xmlns:a16="http://schemas.microsoft.com/office/drawing/2014/main" id="{48527A58-96DC-6C46-8786-70FB83FE8B84}"/>
              </a:ext>
            </a:extLst>
          </p:cNvPr>
          <p:cNvSpPr>
            <a:spLocks noGrp="1"/>
          </p:cNvSpPr>
          <p:nvPr>
            <p:ph idx="1"/>
          </p:nvPr>
        </p:nvSpPr>
        <p:spPr>
          <a:xfrm>
            <a:off x="413926" y="1600201"/>
            <a:ext cx="11335801" cy="5113750"/>
          </a:xfrm>
        </p:spPr>
        <p:txBody>
          <a:bodyPr>
            <a:normAutofit fontScale="92500" lnSpcReduction="10000"/>
          </a:bodyPr>
          <a:lstStyle/>
          <a:p>
            <a:r>
              <a:rPr lang="en-US" dirty="0"/>
              <a:t>A sentence in the paragraph, often the first, that clearly states the key idea of the paragraph.</a:t>
            </a:r>
          </a:p>
          <a:p>
            <a:r>
              <a:rPr lang="en-US" dirty="0"/>
              <a:t>Not compulsory, but often very useful.</a:t>
            </a:r>
          </a:p>
          <a:p>
            <a:r>
              <a:rPr lang="en-US" dirty="0"/>
              <a:t>E.g. Lorenz’ paper:</a:t>
            </a:r>
          </a:p>
          <a:p>
            <a:pPr marL="914400" lvl="1" indent="-514350">
              <a:buFont typeface="+mj-lt"/>
              <a:buAutoNum type="arabicPeriod"/>
            </a:pPr>
            <a:r>
              <a:rPr lang="en-US" dirty="0"/>
              <a:t>P2: “These modes of behavior may all be observed in the familiar rotating basin experiments…”</a:t>
            </a:r>
          </a:p>
          <a:p>
            <a:pPr marL="914400" lvl="1" indent="-514350">
              <a:buFont typeface="+mj-lt"/>
              <a:buAutoNum type="arabicPeriod"/>
            </a:pPr>
            <a:r>
              <a:rPr lang="en-US" dirty="0"/>
              <a:t>P3: “Lack of periodicity is very common in natural systems, and is one of the distinguishing features of turbulent flow”</a:t>
            </a:r>
          </a:p>
          <a:p>
            <a:r>
              <a:rPr lang="en-US" dirty="0"/>
              <a:t>If you read something with no topic sentences, it can be a sign that it is poorly structured – the author is not good at identifying and expressing the key concepts.</a:t>
            </a:r>
          </a:p>
        </p:txBody>
      </p:sp>
    </p:spTree>
    <p:extLst>
      <p:ext uri="{BB962C8B-B14F-4D97-AF65-F5344CB8AC3E}">
        <p14:creationId xmlns:p14="http://schemas.microsoft.com/office/powerpoint/2010/main" val="740531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B750-0452-8D4C-8EB3-413BC4F0809B}"/>
              </a:ext>
            </a:extLst>
          </p:cNvPr>
          <p:cNvSpPr>
            <a:spLocks noGrp="1"/>
          </p:cNvSpPr>
          <p:nvPr>
            <p:ph type="title"/>
          </p:nvPr>
        </p:nvSpPr>
        <p:spPr/>
        <p:txBody>
          <a:bodyPr/>
          <a:lstStyle/>
          <a:p>
            <a:r>
              <a:rPr lang="en-US" dirty="0"/>
              <a:t>No topic sentences</a:t>
            </a:r>
          </a:p>
        </p:txBody>
      </p:sp>
      <p:sp>
        <p:nvSpPr>
          <p:cNvPr id="3" name="Content Placeholder 2">
            <a:extLst>
              <a:ext uri="{FF2B5EF4-FFF2-40B4-BE49-F238E27FC236}">
                <a16:creationId xmlns:a16="http://schemas.microsoft.com/office/drawing/2014/main" id="{1EC0D424-1EED-7E43-AD79-84859AA36AC0}"/>
              </a:ext>
            </a:extLst>
          </p:cNvPr>
          <p:cNvSpPr>
            <a:spLocks noGrp="1"/>
          </p:cNvSpPr>
          <p:nvPr>
            <p:ph idx="1"/>
          </p:nvPr>
        </p:nvSpPr>
        <p:spPr>
          <a:xfrm>
            <a:off x="413926" y="1600201"/>
            <a:ext cx="11335801" cy="5038594"/>
          </a:xfrm>
        </p:spPr>
        <p:txBody>
          <a:bodyPr>
            <a:normAutofit fontScale="85000" lnSpcReduction="10000"/>
          </a:bodyPr>
          <a:lstStyle/>
          <a:p>
            <a:pPr marL="0" indent="0">
              <a:buNone/>
            </a:pPr>
            <a:r>
              <a:rPr lang="en-US" dirty="0" err="1"/>
              <a:t>Middlemiss</a:t>
            </a:r>
            <a:r>
              <a:rPr lang="en-US" dirty="0"/>
              <a:t> et al., Nature 531, 614 (2016) first sentences of paragraphs:</a:t>
            </a:r>
          </a:p>
          <a:p>
            <a:pPr marL="514350" indent="-514350">
              <a:buFont typeface="+mj-lt"/>
              <a:buAutoNum type="arabicPeriod"/>
            </a:pPr>
            <a:r>
              <a:rPr lang="en-AU" dirty="0"/>
              <a:t>Gravimeters can be split into two broad categories: absolute gravimeters and relative gravimeters. </a:t>
            </a:r>
          </a:p>
          <a:p>
            <a:pPr marL="514350" indent="-514350">
              <a:buFont typeface="+mj-lt"/>
              <a:buAutoNum type="arabicPeriod"/>
            </a:pPr>
            <a:r>
              <a:rPr lang="en-AU" dirty="0"/>
              <a:t>MEMS devices are microscopic mechanical devices made from semiconductor materials. </a:t>
            </a:r>
          </a:p>
          <a:p>
            <a:pPr marL="514350" indent="-514350">
              <a:buFont typeface="+mj-lt"/>
              <a:buAutoNum type="arabicPeriod"/>
            </a:pPr>
            <a:r>
              <a:rPr lang="en-AU" dirty="0"/>
              <a:t>The Earth tides are an elastic deformation of the Earth’s crust caused by the changing relative phases of the Sun, the Earth and the Moon.</a:t>
            </a:r>
          </a:p>
          <a:p>
            <a:pPr marL="514350" indent="-514350">
              <a:buFont typeface="+mj-lt"/>
              <a:buAutoNum type="arabicPeriod"/>
            </a:pPr>
            <a:r>
              <a:rPr lang="en-AU" dirty="0"/>
              <a:t>Our device is designed to have a resonant frequency of under 4 Hz. </a:t>
            </a:r>
          </a:p>
          <a:p>
            <a:pPr marL="514350" indent="-514350">
              <a:buFont typeface="+mj-lt"/>
              <a:buAutoNum type="arabicPeriod"/>
            </a:pPr>
            <a:r>
              <a:rPr lang="en-AU" dirty="0"/>
              <a:t>The proof mass motion is measured using an optical shadow sensor</a:t>
            </a:r>
            <a:endParaRPr lang="en-US" dirty="0"/>
          </a:p>
        </p:txBody>
      </p:sp>
    </p:spTree>
    <p:extLst>
      <p:ext uri="{BB962C8B-B14F-4D97-AF65-F5344CB8AC3E}">
        <p14:creationId xmlns:p14="http://schemas.microsoft.com/office/powerpoint/2010/main" val="3529796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12E5D-A7A3-3947-B560-5515C2FDE41D}"/>
              </a:ext>
            </a:extLst>
          </p:cNvPr>
          <p:cNvSpPr>
            <a:spLocks noGrp="1"/>
          </p:cNvSpPr>
          <p:nvPr>
            <p:ph type="title"/>
          </p:nvPr>
        </p:nvSpPr>
        <p:spPr/>
        <p:txBody>
          <a:bodyPr/>
          <a:lstStyle/>
          <a:p>
            <a:r>
              <a:rPr lang="en-US" dirty="0"/>
              <a:t>Structuring large documents</a:t>
            </a:r>
          </a:p>
        </p:txBody>
      </p:sp>
      <p:sp>
        <p:nvSpPr>
          <p:cNvPr id="3" name="Content Placeholder 2">
            <a:extLst>
              <a:ext uri="{FF2B5EF4-FFF2-40B4-BE49-F238E27FC236}">
                <a16:creationId xmlns:a16="http://schemas.microsoft.com/office/drawing/2014/main" id="{6461992E-BE89-4047-8C0C-95CF83E64D07}"/>
              </a:ext>
            </a:extLst>
          </p:cNvPr>
          <p:cNvSpPr>
            <a:spLocks noGrp="1"/>
          </p:cNvSpPr>
          <p:nvPr>
            <p:ph idx="1"/>
          </p:nvPr>
        </p:nvSpPr>
        <p:spPr/>
        <p:txBody>
          <a:bodyPr>
            <a:normAutofit fontScale="92500"/>
          </a:bodyPr>
          <a:lstStyle/>
          <a:p>
            <a:pPr marL="514350" indent="-514350">
              <a:buFont typeface="+mj-lt"/>
              <a:buAutoNum type="arabicPeriod"/>
            </a:pPr>
            <a:r>
              <a:rPr lang="en-US" dirty="0"/>
              <a:t>Work out the story.</a:t>
            </a:r>
          </a:p>
          <a:p>
            <a:pPr marL="514350" indent="-514350">
              <a:buFont typeface="+mj-lt"/>
              <a:buAutoNum type="arabicPeriod"/>
            </a:pPr>
            <a:r>
              <a:rPr lang="en-US" dirty="0"/>
              <a:t>Work out the key concepts and the order they need to be presented in.</a:t>
            </a:r>
          </a:p>
          <a:p>
            <a:pPr marL="514350" indent="-514350">
              <a:buFont typeface="+mj-lt"/>
              <a:buAutoNum type="arabicPeriod"/>
            </a:pPr>
            <a:r>
              <a:rPr lang="en-US" dirty="0"/>
              <a:t>Create an outline.</a:t>
            </a:r>
          </a:p>
          <a:p>
            <a:pPr marL="514350" indent="-514350">
              <a:buFont typeface="+mj-lt"/>
              <a:buAutoNum type="arabicPeriod"/>
            </a:pPr>
            <a:r>
              <a:rPr lang="en-US" dirty="0"/>
              <a:t>Write.</a:t>
            </a:r>
          </a:p>
          <a:p>
            <a:pPr marL="514350" indent="-514350">
              <a:buFont typeface="+mj-lt"/>
              <a:buAutoNum type="arabicPeriod"/>
            </a:pPr>
            <a:r>
              <a:rPr lang="en-US" dirty="0"/>
              <a:t>Check what you have written with a reverse outline and revise.</a:t>
            </a:r>
          </a:p>
          <a:p>
            <a:pPr marL="0" indent="0">
              <a:buNone/>
            </a:pPr>
            <a:r>
              <a:rPr lang="en-US" dirty="0"/>
              <a:t>You can repeat this process on different levels – e.g. entire thesis, within a chapter, within a section.</a:t>
            </a:r>
          </a:p>
        </p:txBody>
      </p:sp>
    </p:spTree>
    <p:extLst>
      <p:ext uri="{BB962C8B-B14F-4D97-AF65-F5344CB8AC3E}">
        <p14:creationId xmlns:p14="http://schemas.microsoft.com/office/powerpoint/2010/main" val="16209229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2060223" y="1"/>
            <a:ext cx="7761110" cy="6856413"/>
          </a:xfrm>
          <a:prstGeom prst="rect">
            <a:avLst/>
          </a:prstGeom>
        </p:spPr>
        <p:txBody>
          <a:bodyPr anchor="ctr">
            <a:normAutofit/>
          </a:bodyPr>
          <a:lstStyle>
            <a:lvl1pPr marL="342900" indent="-342900" algn="l" defTabSz="457200" rtl="0" eaLnBrk="1" latinLnBrk="0" hangingPunct="1">
              <a:spcBef>
                <a:spcPct val="20000"/>
              </a:spcBef>
              <a:buFont typeface="Arial"/>
              <a:buChar char="•"/>
              <a:defRPr sz="3200" b="0" i="0" kern="1200">
                <a:solidFill>
                  <a:schemeClr val="tx1"/>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chemeClr val="tx1"/>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chemeClr val="tx1"/>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4400" dirty="0">
                <a:solidFill>
                  <a:prstClr val="black"/>
                </a:solidFill>
              </a:rPr>
              <a:t>Structuring paragraphs</a:t>
            </a:r>
          </a:p>
        </p:txBody>
      </p:sp>
    </p:spTree>
    <p:extLst>
      <p:ext uri="{BB962C8B-B14F-4D97-AF65-F5344CB8AC3E}">
        <p14:creationId xmlns:p14="http://schemas.microsoft.com/office/powerpoint/2010/main" val="25671476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Paragraph structure example</a:t>
            </a:r>
          </a:p>
        </p:txBody>
      </p:sp>
      <p:sp>
        <p:nvSpPr>
          <p:cNvPr id="3" name="Content Placeholder 2"/>
          <p:cNvSpPr>
            <a:spLocks noGrp="1"/>
          </p:cNvSpPr>
          <p:nvPr>
            <p:ph idx="1"/>
          </p:nvPr>
        </p:nvSpPr>
        <p:spPr>
          <a:xfrm>
            <a:off x="413926" y="1600201"/>
            <a:ext cx="11606838" cy="5026630"/>
          </a:xfrm>
        </p:spPr>
        <p:txBody>
          <a:bodyPr>
            <a:normAutofit fontScale="92500" lnSpcReduction="10000"/>
          </a:bodyPr>
          <a:lstStyle/>
          <a:p>
            <a:pPr marL="457200" indent="-457200">
              <a:buFont typeface="+mj-lt"/>
              <a:buAutoNum type="arabicPeriod"/>
            </a:pPr>
            <a:r>
              <a:rPr lang="en-US" sz="2400" dirty="0"/>
              <a:t>“As formulated above, a no-knowledge measurement is only possible when the coupling operator is Hermitian. Direct no-knowledge measurements are possible in many situations because physical observables are Hermitian, but many coupling operators are not Hermitian. Dephasing in optomechanical devices and minimally destructive detection of Bose-Einstein condensates are examples where no-knowledge measurements are possible. The annihilation operator a is not Hermitian, but we can still remove decoherence for a general L via a similar measurement-based feedback scheme.” </a:t>
            </a:r>
          </a:p>
          <a:p>
            <a:pPr marL="457200" indent="-457200">
              <a:buFont typeface="+mj-lt"/>
              <a:buAutoNum type="arabicPeriod"/>
            </a:pPr>
            <a:r>
              <a:rPr lang="en-US" sz="2400" dirty="0"/>
              <a:t>“As formulated above, a no-knowledge measurement is only possible when the coupling operator is Hermitian. Since physical observables are Hermitian, direct no-knowledge measurements are possible in many situations. Examples include dephasing in optomechanical devices under position measurement, and minimally destructive detection of Bose-Einstein condensates. However, some common coupling operators, such as the annihilation operator a, are not Hermitian. Fortuitously, we can still remove decoherence for a general L via a similar measurement-based feedback scheme.” </a:t>
            </a:r>
          </a:p>
        </p:txBody>
      </p:sp>
    </p:spTree>
    <p:extLst>
      <p:ext uri="{BB962C8B-B14F-4D97-AF65-F5344CB8AC3E}">
        <p14:creationId xmlns:p14="http://schemas.microsoft.com/office/powerpoint/2010/main" val="26468623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Paragraph structure example</a:t>
            </a:r>
          </a:p>
        </p:txBody>
      </p:sp>
      <p:sp>
        <p:nvSpPr>
          <p:cNvPr id="3" name="Content Placeholder 2"/>
          <p:cNvSpPr>
            <a:spLocks noGrp="1"/>
          </p:cNvSpPr>
          <p:nvPr>
            <p:ph idx="1"/>
          </p:nvPr>
        </p:nvSpPr>
        <p:spPr/>
        <p:txBody>
          <a:bodyPr>
            <a:normAutofit fontScale="92500" lnSpcReduction="10000"/>
          </a:bodyPr>
          <a:lstStyle/>
          <a:p>
            <a:pPr marL="0" indent="0">
              <a:buNone/>
            </a:pPr>
            <a:r>
              <a:rPr lang="en-US" dirty="0"/>
              <a:t>“As formulated above, a no-knowledge measurement is only possible when the coupling operator is </a:t>
            </a:r>
            <a:r>
              <a:rPr lang="en-US" dirty="0" err="1"/>
              <a:t>Hermitian</a:t>
            </a:r>
            <a:r>
              <a:rPr lang="en-US" dirty="0"/>
              <a:t>. Since physical observables are </a:t>
            </a:r>
            <a:r>
              <a:rPr lang="en-US" dirty="0" err="1"/>
              <a:t>Hermitian</a:t>
            </a:r>
            <a:r>
              <a:rPr lang="en-US" dirty="0"/>
              <a:t>, direct no-knowledge measurements are possible in many situations. Examples include </a:t>
            </a:r>
            <a:r>
              <a:rPr lang="en-US" dirty="0" err="1"/>
              <a:t>dephasing</a:t>
            </a:r>
            <a:r>
              <a:rPr lang="en-US" dirty="0"/>
              <a:t> in </a:t>
            </a:r>
            <a:r>
              <a:rPr lang="en-US" dirty="0" err="1"/>
              <a:t>optomechanical</a:t>
            </a:r>
            <a:r>
              <a:rPr lang="en-US" dirty="0"/>
              <a:t> devices under position measurement, and minimally destructive detection of Bose-Einstein condensates. However, some common coupling operators, such as the annihilation operator a, are not </a:t>
            </a:r>
            <a:r>
              <a:rPr lang="en-US" dirty="0" err="1"/>
              <a:t>Hermitian</a:t>
            </a:r>
            <a:r>
              <a:rPr lang="en-US" dirty="0"/>
              <a:t>. Fortuitously, we can still remove </a:t>
            </a:r>
            <a:r>
              <a:rPr lang="en-US" dirty="0" err="1"/>
              <a:t>decoherence</a:t>
            </a:r>
            <a:r>
              <a:rPr lang="en-US" dirty="0"/>
              <a:t> for a general L via a similar measurement-based feedback scheme.” </a:t>
            </a:r>
          </a:p>
        </p:txBody>
      </p:sp>
    </p:spTree>
    <p:extLst>
      <p:ext uri="{BB962C8B-B14F-4D97-AF65-F5344CB8AC3E}">
        <p14:creationId xmlns:p14="http://schemas.microsoft.com/office/powerpoint/2010/main" val="1557204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2060223" y="1"/>
            <a:ext cx="7761110" cy="6856413"/>
          </a:xfrm>
          <a:prstGeom prst="rect">
            <a:avLst/>
          </a:prstGeom>
        </p:spPr>
        <p:txBody>
          <a:bodyPr anchor="ctr">
            <a:normAutofit/>
          </a:bodyPr>
          <a:lstStyle>
            <a:lvl1pPr marL="342900" indent="-342900" algn="l" defTabSz="457200" rtl="0" eaLnBrk="1" latinLnBrk="0" hangingPunct="1">
              <a:spcBef>
                <a:spcPct val="20000"/>
              </a:spcBef>
              <a:buFont typeface="Arial"/>
              <a:buChar char="•"/>
              <a:defRPr sz="3200" b="0" i="0" kern="1200">
                <a:solidFill>
                  <a:schemeClr val="tx1"/>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chemeClr val="tx1"/>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chemeClr val="tx1"/>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4400" dirty="0">
                <a:solidFill>
                  <a:prstClr val="black"/>
                </a:solidFill>
              </a:rPr>
              <a:t>What am I trying to say?</a:t>
            </a:r>
          </a:p>
          <a:p>
            <a:pPr marL="0" indent="0" algn="ctr">
              <a:buNone/>
            </a:pPr>
            <a:r>
              <a:rPr lang="en-US" sz="4400" dirty="0">
                <a:solidFill>
                  <a:prstClr val="black"/>
                </a:solidFill>
              </a:rPr>
              <a:t>The story</a:t>
            </a:r>
          </a:p>
        </p:txBody>
      </p:sp>
    </p:spTree>
    <p:extLst>
      <p:ext uri="{BB962C8B-B14F-4D97-AF65-F5344CB8AC3E}">
        <p14:creationId xmlns:p14="http://schemas.microsoft.com/office/powerpoint/2010/main" val="13940674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Paragraphs have one idea</a:t>
            </a:r>
          </a:p>
        </p:txBody>
      </p:sp>
      <p:sp>
        <p:nvSpPr>
          <p:cNvPr id="3" name="Content Placeholder 2"/>
          <p:cNvSpPr>
            <a:spLocks noGrp="1"/>
          </p:cNvSpPr>
          <p:nvPr>
            <p:ph idx="1"/>
          </p:nvPr>
        </p:nvSpPr>
        <p:spPr>
          <a:xfrm>
            <a:off x="413926" y="1589927"/>
            <a:ext cx="11010937" cy="4925117"/>
          </a:xfrm>
        </p:spPr>
        <p:txBody>
          <a:bodyPr>
            <a:normAutofit fontScale="92500" lnSpcReduction="20000"/>
          </a:bodyPr>
          <a:lstStyle/>
          <a:p>
            <a:r>
              <a:rPr lang="en-US" dirty="0"/>
              <a:t>For readability, keep paragraphs short.</a:t>
            </a:r>
          </a:p>
          <a:p>
            <a:r>
              <a:rPr lang="en-US" dirty="0"/>
              <a:t>One idea per paragraph.</a:t>
            </a:r>
          </a:p>
          <a:p>
            <a:r>
              <a:rPr lang="en-US" dirty="0"/>
              <a:t>Information is linked together logically to develop the main idea. </a:t>
            </a:r>
          </a:p>
          <a:p>
            <a:r>
              <a:rPr lang="en-US" dirty="0"/>
              <a:t>You can use topic sentences to state the key idea.</a:t>
            </a:r>
          </a:p>
          <a:p>
            <a:r>
              <a:rPr lang="en-US" dirty="0"/>
              <a:t>Try to present old information first in a sentence, then new information.</a:t>
            </a:r>
          </a:p>
          <a:p>
            <a:r>
              <a:rPr lang="en-US" dirty="0"/>
              <a:t>”Quantum memory efficiency depends </a:t>
            </a:r>
            <a:r>
              <a:rPr lang="en-US" b="1" dirty="0"/>
              <a:t>on spectral density</a:t>
            </a:r>
            <a:r>
              <a:rPr lang="en-US" dirty="0"/>
              <a:t>. Most common memory materials </a:t>
            </a:r>
            <a:r>
              <a:rPr lang="en-US" b="1" dirty="0"/>
              <a:t>have low spectral densities </a:t>
            </a:r>
            <a:r>
              <a:rPr lang="en-US" dirty="0"/>
              <a:t>because they use parts-per-million concentrations of the optically active ion to minimize ion-ion interactions.”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552879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E6AAF-A7EE-B94E-AAF5-74B7E67E6BB2}"/>
              </a:ext>
            </a:extLst>
          </p:cNvPr>
          <p:cNvSpPr>
            <a:spLocks noGrp="1"/>
          </p:cNvSpPr>
          <p:nvPr>
            <p:ph type="title"/>
          </p:nvPr>
        </p:nvSpPr>
        <p:spPr/>
        <p:txBody>
          <a:bodyPr/>
          <a:lstStyle/>
          <a:p>
            <a:r>
              <a:rPr lang="en-US" dirty="0"/>
              <a:t>Connecting words</a:t>
            </a:r>
          </a:p>
        </p:txBody>
      </p:sp>
      <p:sp>
        <p:nvSpPr>
          <p:cNvPr id="3" name="Content Placeholder 2">
            <a:extLst>
              <a:ext uri="{FF2B5EF4-FFF2-40B4-BE49-F238E27FC236}">
                <a16:creationId xmlns:a16="http://schemas.microsoft.com/office/drawing/2014/main" id="{C6FCAB60-486E-474A-AAC6-F7E1FC246B2B}"/>
              </a:ext>
            </a:extLst>
          </p:cNvPr>
          <p:cNvSpPr>
            <a:spLocks noGrp="1"/>
          </p:cNvSpPr>
          <p:nvPr>
            <p:ph idx="1"/>
          </p:nvPr>
        </p:nvSpPr>
        <p:spPr/>
        <p:txBody>
          <a:bodyPr/>
          <a:lstStyle/>
          <a:p>
            <a:r>
              <a:rPr lang="en-US" dirty="0"/>
              <a:t>You can use connecting words to strengthen links.</a:t>
            </a:r>
          </a:p>
          <a:p>
            <a:pPr lvl="1"/>
            <a:r>
              <a:rPr lang="en-US" dirty="0"/>
              <a:t>e.g. However, therefore, likewise</a:t>
            </a:r>
          </a:p>
          <a:p>
            <a:r>
              <a:rPr lang="en-US" dirty="0"/>
              <a:t>But, your sentences must justify the connection:</a:t>
            </a:r>
          </a:p>
          <a:p>
            <a:pPr lvl="1"/>
            <a:r>
              <a:rPr lang="en-US" dirty="0"/>
              <a:t>Quantum memory efficiency is dependent on spectral density. In contrast, high bandwidth memories require extremely long hyperfine lifetimes.</a:t>
            </a:r>
          </a:p>
          <a:p>
            <a:endParaRPr lang="en-US" dirty="0"/>
          </a:p>
        </p:txBody>
      </p:sp>
    </p:spTree>
    <p:extLst>
      <p:ext uri="{BB962C8B-B14F-4D97-AF65-F5344CB8AC3E}">
        <p14:creationId xmlns:p14="http://schemas.microsoft.com/office/powerpoint/2010/main" val="12033551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Connecting words</a:t>
            </a:r>
          </a:p>
        </p:txBody>
      </p:sp>
      <p:sp>
        <p:nvSpPr>
          <p:cNvPr id="5" name="Text Placeholder 4"/>
          <p:cNvSpPr>
            <a:spLocks noGrp="1"/>
          </p:cNvSpPr>
          <p:nvPr>
            <p:ph type="body" idx="1"/>
          </p:nvPr>
        </p:nvSpPr>
        <p:spPr>
          <a:xfrm>
            <a:off x="609600" y="1372275"/>
            <a:ext cx="5386917" cy="639762"/>
          </a:xfrm>
        </p:spPr>
        <p:txBody>
          <a:bodyPr/>
          <a:lstStyle/>
          <a:p>
            <a:r>
              <a:rPr lang="en-US" dirty="0"/>
              <a:t>Use</a:t>
            </a:r>
          </a:p>
        </p:txBody>
      </p:sp>
      <p:sp>
        <p:nvSpPr>
          <p:cNvPr id="6" name="Content Placeholder 5"/>
          <p:cNvSpPr>
            <a:spLocks noGrp="1"/>
          </p:cNvSpPr>
          <p:nvPr>
            <p:ph sz="half" idx="2"/>
          </p:nvPr>
        </p:nvSpPr>
        <p:spPr>
          <a:xfrm>
            <a:off x="413926" y="2012037"/>
            <a:ext cx="5607462" cy="4473948"/>
          </a:xfrm>
        </p:spPr>
        <p:txBody>
          <a:bodyPr>
            <a:normAutofit/>
          </a:bodyPr>
          <a:lstStyle/>
          <a:p>
            <a:pPr>
              <a:lnSpc>
                <a:spcPct val="150000"/>
              </a:lnSpc>
            </a:pPr>
            <a:r>
              <a:rPr lang="en-US" dirty="0"/>
              <a:t>Contrast ideas</a:t>
            </a:r>
          </a:p>
          <a:p>
            <a:pPr>
              <a:lnSpc>
                <a:spcPct val="150000"/>
              </a:lnSpc>
            </a:pPr>
            <a:r>
              <a:rPr lang="en-US" dirty="0"/>
              <a:t>Collecting ideas</a:t>
            </a:r>
          </a:p>
          <a:p>
            <a:pPr>
              <a:lnSpc>
                <a:spcPct val="150000"/>
              </a:lnSpc>
            </a:pPr>
            <a:r>
              <a:rPr lang="en-US" dirty="0"/>
              <a:t>Adding ideas</a:t>
            </a:r>
          </a:p>
          <a:p>
            <a:pPr>
              <a:lnSpc>
                <a:spcPct val="150000"/>
              </a:lnSpc>
            </a:pPr>
            <a:r>
              <a:rPr lang="en-US" dirty="0"/>
              <a:t>Moving in time</a:t>
            </a:r>
          </a:p>
          <a:p>
            <a:pPr>
              <a:lnSpc>
                <a:spcPct val="150000"/>
              </a:lnSpc>
            </a:pPr>
            <a:r>
              <a:rPr lang="en-US" dirty="0"/>
              <a:t>Making exceptions</a:t>
            </a:r>
          </a:p>
          <a:p>
            <a:pPr>
              <a:lnSpc>
                <a:spcPct val="150000"/>
              </a:lnSpc>
            </a:pPr>
            <a:r>
              <a:rPr lang="en-US" dirty="0"/>
              <a:t>Introduce reasons</a:t>
            </a:r>
          </a:p>
        </p:txBody>
      </p:sp>
      <p:sp>
        <p:nvSpPr>
          <p:cNvPr id="7" name="Text Placeholder 6"/>
          <p:cNvSpPr>
            <a:spLocks noGrp="1"/>
          </p:cNvSpPr>
          <p:nvPr>
            <p:ph type="body" sz="quarter" idx="3"/>
          </p:nvPr>
        </p:nvSpPr>
        <p:spPr>
          <a:xfrm>
            <a:off x="6193368" y="1372275"/>
            <a:ext cx="5389033" cy="639762"/>
          </a:xfrm>
        </p:spPr>
        <p:txBody>
          <a:bodyPr/>
          <a:lstStyle/>
          <a:p>
            <a:r>
              <a:rPr lang="en-US" dirty="0"/>
              <a:t>Words</a:t>
            </a:r>
          </a:p>
        </p:txBody>
      </p:sp>
      <p:sp>
        <p:nvSpPr>
          <p:cNvPr id="8" name="Content Placeholder 7"/>
          <p:cNvSpPr>
            <a:spLocks noGrp="1"/>
          </p:cNvSpPr>
          <p:nvPr>
            <p:ph sz="quarter" idx="4"/>
          </p:nvPr>
        </p:nvSpPr>
        <p:spPr>
          <a:xfrm>
            <a:off x="6169026" y="2012037"/>
            <a:ext cx="5906064" cy="4473949"/>
          </a:xfrm>
        </p:spPr>
        <p:txBody>
          <a:bodyPr>
            <a:noAutofit/>
          </a:bodyPr>
          <a:lstStyle/>
          <a:p>
            <a:pPr>
              <a:lnSpc>
                <a:spcPct val="150000"/>
              </a:lnSpc>
            </a:pPr>
            <a:r>
              <a:rPr lang="en-US" dirty="0"/>
              <a:t>However, although, yet, in contrast</a:t>
            </a:r>
          </a:p>
          <a:p>
            <a:pPr>
              <a:lnSpc>
                <a:spcPct val="150000"/>
              </a:lnSpc>
            </a:pPr>
            <a:r>
              <a:rPr lang="en-US" dirty="0"/>
              <a:t>Thus, therefore, so, hence, as a result</a:t>
            </a:r>
          </a:p>
          <a:p>
            <a:pPr>
              <a:lnSpc>
                <a:spcPct val="150000"/>
              </a:lnSpc>
            </a:pPr>
            <a:r>
              <a:rPr lang="en-US" dirty="0"/>
              <a:t>Also, furthermore, similarly, likewise</a:t>
            </a:r>
          </a:p>
          <a:p>
            <a:pPr>
              <a:lnSpc>
                <a:spcPct val="150000"/>
              </a:lnSpc>
            </a:pPr>
            <a:r>
              <a:rPr lang="en-US" dirty="0"/>
              <a:t>Then, next, later, finally, previously,</a:t>
            </a:r>
          </a:p>
          <a:p>
            <a:pPr>
              <a:lnSpc>
                <a:spcPct val="150000"/>
              </a:lnSpc>
            </a:pPr>
            <a:r>
              <a:rPr lang="en-US" dirty="0"/>
              <a:t>Despite, nevertheless</a:t>
            </a:r>
          </a:p>
          <a:p>
            <a:pPr>
              <a:lnSpc>
                <a:spcPct val="150000"/>
              </a:lnSpc>
            </a:pPr>
            <a:r>
              <a:rPr lang="en-US" dirty="0"/>
              <a:t>Because, since, as</a:t>
            </a:r>
          </a:p>
          <a:p>
            <a:endParaRPr lang="en-US" dirty="0"/>
          </a:p>
        </p:txBody>
      </p:sp>
    </p:spTree>
    <p:extLst>
      <p:ext uri="{BB962C8B-B14F-4D97-AF65-F5344CB8AC3E}">
        <p14:creationId xmlns:p14="http://schemas.microsoft.com/office/powerpoint/2010/main" val="11724708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1780721" y="297219"/>
            <a:ext cx="8701494" cy="6559194"/>
          </a:xfrm>
          <a:prstGeom prst="rect">
            <a:avLst/>
          </a:prstGeom>
        </p:spPr>
        <p:txBody>
          <a:bodyPr anchor="ctr">
            <a:normAutofit/>
          </a:bodyPr>
          <a:lstStyle>
            <a:lvl1pPr marL="342900" indent="-342900" algn="l" defTabSz="457200" rtl="0" eaLnBrk="1" latinLnBrk="0" hangingPunct="1">
              <a:spcBef>
                <a:spcPct val="20000"/>
              </a:spcBef>
              <a:buFont typeface="Arial"/>
              <a:buChar char="•"/>
              <a:defRPr sz="3200" b="0" i="0" kern="1200">
                <a:solidFill>
                  <a:schemeClr val="tx1"/>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chemeClr val="tx1"/>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chemeClr val="tx1"/>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4400" dirty="0">
                <a:solidFill>
                  <a:prstClr val="black"/>
                </a:solidFill>
              </a:rPr>
              <a:t>Exercise 3: Read the first paragraph of Ranjit et al.’s paper, and try to identify the main idea.</a:t>
            </a:r>
          </a:p>
          <a:p>
            <a:pPr marL="0" indent="0" algn="ctr">
              <a:buNone/>
            </a:pPr>
            <a:endParaRPr lang="en-US" sz="4400" dirty="0">
              <a:solidFill>
                <a:prstClr val="black"/>
              </a:solidFill>
            </a:endParaRPr>
          </a:p>
        </p:txBody>
      </p:sp>
    </p:spTree>
    <p:extLst>
      <p:ext uri="{BB962C8B-B14F-4D97-AF65-F5344CB8AC3E}">
        <p14:creationId xmlns:p14="http://schemas.microsoft.com/office/powerpoint/2010/main" val="2525995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EC204-0D23-F749-9ADA-C2EFCA942293}"/>
              </a:ext>
            </a:extLst>
          </p:cNvPr>
          <p:cNvSpPr>
            <a:spLocks noGrp="1"/>
          </p:cNvSpPr>
          <p:nvPr>
            <p:ph type="title"/>
          </p:nvPr>
        </p:nvSpPr>
        <p:spPr/>
        <p:txBody>
          <a:bodyPr/>
          <a:lstStyle/>
          <a:p>
            <a:r>
              <a:rPr lang="en-US" dirty="0"/>
              <a:t>Ranjit’s paper</a:t>
            </a:r>
          </a:p>
        </p:txBody>
      </p:sp>
      <p:sp>
        <p:nvSpPr>
          <p:cNvPr id="3" name="Content Placeholder 2">
            <a:extLst>
              <a:ext uri="{FF2B5EF4-FFF2-40B4-BE49-F238E27FC236}">
                <a16:creationId xmlns:a16="http://schemas.microsoft.com/office/drawing/2014/main" id="{B8AF2A76-370B-2745-9400-89A2F2DCDF8B}"/>
              </a:ext>
            </a:extLst>
          </p:cNvPr>
          <p:cNvSpPr>
            <a:spLocks noGrp="1"/>
          </p:cNvSpPr>
          <p:nvPr>
            <p:ph idx="1"/>
          </p:nvPr>
        </p:nvSpPr>
        <p:spPr/>
        <p:txBody>
          <a:bodyPr>
            <a:normAutofit lnSpcReduction="10000"/>
          </a:bodyPr>
          <a:lstStyle/>
          <a:p>
            <a:r>
              <a:rPr lang="en-US" dirty="0"/>
              <a:t>This is an (extreme) example of a common writing style, the list of facts</a:t>
            </a:r>
          </a:p>
          <a:p>
            <a:r>
              <a:rPr lang="en-US" dirty="0"/>
              <a:t>The author is effectively assuming the reader is sufficiently experienced to:</a:t>
            </a:r>
          </a:p>
          <a:p>
            <a:pPr lvl="1"/>
            <a:r>
              <a:rPr lang="en-US" dirty="0"/>
              <a:t>Sort the information and decide what is most important</a:t>
            </a:r>
          </a:p>
          <a:p>
            <a:pPr lvl="1"/>
            <a:r>
              <a:rPr lang="en-US" dirty="0"/>
              <a:t>Draw connections between facts</a:t>
            </a:r>
          </a:p>
          <a:p>
            <a:pPr lvl="1"/>
            <a:r>
              <a:rPr lang="en-US" dirty="0"/>
              <a:t>Infer meaning</a:t>
            </a:r>
          </a:p>
          <a:p>
            <a:r>
              <a:rPr lang="en-US" dirty="0"/>
              <a:t>This is an extremely bad idea. Even for an expert this structure is hard to read.</a:t>
            </a:r>
          </a:p>
        </p:txBody>
      </p:sp>
    </p:spTree>
    <p:extLst>
      <p:ext uri="{BB962C8B-B14F-4D97-AF65-F5344CB8AC3E}">
        <p14:creationId xmlns:p14="http://schemas.microsoft.com/office/powerpoint/2010/main" val="3296379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1780721" y="297219"/>
            <a:ext cx="8701494" cy="6559194"/>
          </a:xfrm>
          <a:prstGeom prst="rect">
            <a:avLst/>
          </a:prstGeom>
        </p:spPr>
        <p:txBody>
          <a:bodyPr anchor="ctr">
            <a:normAutofit/>
          </a:bodyPr>
          <a:lstStyle>
            <a:lvl1pPr marL="342900" indent="-342900" algn="l" defTabSz="457200" rtl="0" eaLnBrk="1" latinLnBrk="0" hangingPunct="1">
              <a:spcBef>
                <a:spcPct val="20000"/>
              </a:spcBef>
              <a:buFont typeface="Arial"/>
              <a:buChar char="•"/>
              <a:defRPr sz="3200" b="0" i="0" kern="1200">
                <a:solidFill>
                  <a:schemeClr val="tx1"/>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chemeClr val="tx1"/>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chemeClr val="tx1"/>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4400" dirty="0">
                <a:solidFill>
                  <a:prstClr val="black"/>
                </a:solidFill>
              </a:rPr>
              <a:t>Exercise 4: Rewrite the paragraph to improve the structure and make the key points clearer</a:t>
            </a:r>
          </a:p>
          <a:p>
            <a:pPr marL="0" indent="0" algn="ctr">
              <a:buNone/>
            </a:pPr>
            <a:endParaRPr lang="en-US" sz="4400" dirty="0">
              <a:solidFill>
                <a:prstClr val="black"/>
              </a:solidFill>
            </a:endParaRPr>
          </a:p>
        </p:txBody>
      </p:sp>
    </p:spTree>
    <p:extLst>
      <p:ext uri="{BB962C8B-B14F-4D97-AF65-F5344CB8AC3E}">
        <p14:creationId xmlns:p14="http://schemas.microsoft.com/office/powerpoint/2010/main" val="2177719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2060223" y="1"/>
            <a:ext cx="7761110" cy="6856413"/>
          </a:xfrm>
          <a:prstGeom prst="rect">
            <a:avLst/>
          </a:prstGeom>
        </p:spPr>
        <p:txBody>
          <a:bodyPr anchor="ctr">
            <a:normAutofit/>
          </a:bodyPr>
          <a:lstStyle>
            <a:lvl1pPr marL="342900" indent="-342900" algn="l" defTabSz="457200" rtl="0" eaLnBrk="1" latinLnBrk="0" hangingPunct="1">
              <a:spcBef>
                <a:spcPct val="20000"/>
              </a:spcBef>
              <a:buFont typeface="Arial"/>
              <a:buChar char="•"/>
              <a:defRPr sz="3200" b="0" i="0" kern="1200">
                <a:solidFill>
                  <a:schemeClr val="tx1"/>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chemeClr val="tx1"/>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chemeClr val="tx1"/>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4400" dirty="0">
                <a:solidFill>
                  <a:prstClr val="black"/>
                </a:solidFill>
              </a:rPr>
              <a:t>The story is a plain-language description of your work, as you might explain it to a colleague</a:t>
            </a:r>
          </a:p>
        </p:txBody>
      </p:sp>
    </p:spTree>
    <p:extLst>
      <p:ext uri="{BB962C8B-B14F-4D97-AF65-F5344CB8AC3E}">
        <p14:creationId xmlns:p14="http://schemas.microsoft.com/office/powerpoint/2010/main" val="488537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1780722" y="1"/>
            <a:ext cx="8309657" cy="6856413"/>
          </a:xfrm>
          <a:prstGeom prst="rect">
            <a:avLst/>
          </a:prstGeom>
        </p:spPr>
        <p:txBody>
          <a:bodyPr anchor="ctr">
            <a:normAutofit fontScale="92500"/>
          </a:bodyPr>
          <a:lstStyle>
            <a:lvl1pPr marL="342900" indent="-342900" algn="l" defTabSz="457200" rtl="0" eaLnBrk="1" latinLnBrk="0" hangingPunct="1">
              <a:spcBef>
                <a:spcPct val="20000"/>
              </a:spcBef>
              <a:buFont typeface="Arial"/>
              <a:buChar char="•"/>
              <a:defRPr sz="3200" b="0" i="0" kern="1200">
                <a:solidFill>
                  <a:schemeClr val="tx1"/>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chemeClr val="tx1"/>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chemeClr val="tx1"/>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4400" dirty="0">
                <a:solidFill>
                  <a:prstClr val="black"/>
                </a:solidFill>
              </a:rPr>
              <a:t>To work out the story, ask yourself questions:</a:t>
            </a:r>
          </a:p>
          <a:p>
            <a:pPr marL="0" indent="0" algn="ctr">
              <a:buNone/>
            </a:pPr>
            <a:r>
              <a:rPr lang="en-US" sz="4400" dirty="0">
                <a:solidFill>
                  <a:prstClr val="black"/>
                </a:solidFill>
              </a:rPr>
              <a:t>What is the key result/problem to solve?</a:t>
            </a:r>
          </a:p>
          <a:p>
            <a:pPr marL="0" indent="0" algn="ctr">
              <a:buNone/>
            </a:pPr>
            <a:r>
              <a:rPr lang="en-US" sz="4400" dirty="0">
                <a:solidFill>
                  <a:prstClr val="black"/>
                </a:solidFill>
              </a:rPr>
              <a:t>What did we do?</a:t>
            </a:r>
          </a:p>
          <a:p>
            <a:pPr marL="0" indent="0" algn="ctr">
              <a:buNone/>
            </a:pPr>
            <a:r>
              <a:rPr lang="en-US" sz="4400" dirty="0">
                <a:solidFill>
                  <a:prstClr val="black"/>
                </a:solidFill>
              </a:rPr>
              <a:t>How did we do it?</a:t>
            </a:r>
          </a:p>
          <a:p>
            <a:pPr marL="0" indent="0" algn="ctr">
              <a:buNone/>
            </a:pPr>
            <a:r>
              <a:rPr lang="en-US" sz="4400" dirty="0">
                <a:solidFill>
                  <a:prstClr val="black"/>
                </a:solidFill>
              </a:rPr>
              <a:t>Why is it interesting/important?</a:t>
            </a:r>
          </a:p>
          <a:p>
            <a:pPr marL="0" indent="0" algn="ctr">
              <a:buNone/>
            </a:pPr>
            <a:r>
              <a:rPr lang="en-US" sz="4400" dirty="0">
                <a:solidFill>
                  <a:prstClr val="black"/>
                </a:solidFill>
              </a:rPr>
              <a:t>How does it relate to other work?</a:t>
            </a:r>
          </a:p>
          <a:p>
            <a:pPr marL="0" indent="0" algn="ctr">
              <a:buNone/>
            </a:pPr>
            <a:r>
              <a:rPr lang="en-US" sz="4400" dirty="0">
                <a:solidFill>
                  <a:prstClr val="black"/>
                </a:solidFill>
              </a:rPr>
              <a:t>What impact will it have?</a:t>
            </a:r>
          </a:p>
        </p:txBody>
      </p:sp>
    </p:spTree>
    <p:extLst>
      <p:ext uri="{BB962C8B-B14F-4D97-AF65-F5344CB8AC3E}">
        <p14:creationId xmlns:p14="http://schemas.microsoft.com/office/powerpoint/2010/main" val="2253351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6E240-80BD-2C48-B914-D7AEED2C25E0}"/>
              </a:ext>
            </a:extLst>
          </p:cNvPr>
          <p:cNvSpPr>
            <a:spLocks noGrp="1"/>
          </p:cNvSpPr>
          <p:nvPr>
            <p:ph type="title"/>
          </p:nvPr>
        </p:nvSpPr>
        <p:spPr/>
        <p:txBody>
          <a:bodyPr/>
          <a:lstStyle/>
          <a:p>
            <a:r>
              <a:rPr lang="en-US" dirty="0"/>
              <a:t>Exercise 1: Story of a paper</a:t>
            </a:r>
          </a:p>
        </p:txBody>
      </p:sp>
      <p:sp>
        <p:nvSpPr>
          <p:cNvPr id="3" name="Content Placeholder 2">
            <a:extLst>
              <a:ext uri="{FF2B5EF4-FFF2-40B4-BE49-F238E27FC236}">
                <a16:creationId xmlns:a16="http://schemas.microsoft.com/office/drawing/2014/main" id="{4BD0A730-D3F6-8349-B796-62677C284A87}"/>
              </a:ext>
            </a:extLst>
          </p:cNvPr>
          <p:cNvSpPr>
            <a:spLocks noGrp="1"/>
          </p:cNvSpPr>
          <p:nvPr>
            <p:ph idx="1"/>
          </p:nvPr>
        </p:nvSpPr>
        <p:spPr>
          <a:xfrm>
            <a:off x="413926" y="1600201"/>
            <a:ext cx="11335801" cy="4862244"/>
          </a:xfrm>
        </p:spPr>
        <p:txBody>
          <a:bodyPr>
            <a:normAutofit/>
          </a:bodyPr>
          <a:lstStyle/>
          <a:p>
            <a:pPr marL="0" indent="0">
              <a:buNone/>
            </a:pPr>
            <a:r>
              <a:rPr lang="en-US" dirty="0">
                <a:solidFill>
                  <a:prstClr val="black"/>
                </a:solidFill>
              </a:rPr>
              <a:t>(Lorenz, J. Atmos. Sci. 20, 130 (1963))</a:t>
            </a:r>
          </a:p>
          <a:p>
            <a:pPr marL="0" indent="0">
              <a:buNone/>
            </a:pPr>
            <a:r>
              <a:rPr lang="en-US" dirty="0">
                <a:solidFill>
                  <a:prstClr val="black"/>
                </a:solidFill>
              </a:rPr>
              <a:t>Identify the main point of each paragraph of the introduction (section 1), try to reconstruct the story of the paper.</a:t>
            </a:r>
          </a:p>
          <a:p>
            <a:pPr marL="0" indent="0">
              <a:buNone/>
            </a:pPr>
            <a:r>
              <a:rPr lang="en-US" dirty="0">
                <a:solidFill>
                  <a:prstClr val="black"/>
                </a:solidFill>
              </a:rPr>
              <a:t>Note: write a sentence </a:t>
            </a:r>
            <a:r>
              <a:rPr lang="en-US" i="1" dirty="0">
                <a:solidFill>
                  <a:prstClr val="black"/>
                </a:solidFill>
              </a:rPr>
              <a:t>stating</a:t>
            </a:r>
            <a:r>
              <a:rPr lang="en-US" dirty="0">
                <a:solidFill>
                  <a:prstClr val="black"/>
                </a:solidFill>
              </a:rPr>
              <a:t> the main point, not a description of what the paragraph contains:</a:t>
            </a:r>
          </a:p>
          <a:p>
            <a:r>
              <a:rPr lang="en-US" dirty="0">
                <a:solidFill>
                  <a:prstClr val="black"/>
                </a:solidFill>
              </a:rPr>
              <a:t>“</a:t>
            </a:r>
            <a:r>
              <a:rPr lang="en-AU" dirty="0"/>
              <a:t>Fluids can show a variety of flow patterns, including steady-state flow, oscillatory flow and turbulent flow.”</a:t>
            </a:r>
          </a:p>
          <a:p>
            <a:r>
              <a:rPr lang="en-AU" dirty="0">
                <a:solidFill>
                  <a:prstClr val="black"/>
                </a:solidFill>
              </a:rPr>
              <a:t>Not: “This paragraph is about the types of fluid flow.”</a:t>
            </a:r>
            <a:endParaRPr lang="en-US" dirty="0">
              <a:solidFill>
                <a:prstClr val="black"/>
              </a:solidFill>
            </a:endParaRPr>
          </a:p>
          <a:p>
            <a:endParaRPr lang="en-US" dirty="0"/>
          </a:p>
        </p:txBody>
      </p:sp>
    </p:spTree>
    <p:extLst>
      <p:ext uri="{BB962C8B-B14F-4D97-AF65-F5344CB8AC3E}">
        <p14:creationId xmlns:p14="http://schemas.microsoft.com/office/powerpoint/2010/main" val="128959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Story of Lorenz’ paper</a:t>
            </a:r>
          </a:p>
        </p:txBody>
      </p:sp>
      <p:sp>
        <p:nvSpPr>
          <p:cNvPr id="3" name="Content Placeholder 2"/>
          <p:cNvSpPr>
            <a:spLocks noGrp="1"/>
          </p:cNvSpPr>
          <p:nvPr>
            <p:ph idx="1"/>
          </p:nvPr>
        </p:nvSpPr>
        <p:spPr>
          <a:xfrm>
            <a:off x="413926" y="1500027"/>
            <a:ext cx="11452726" cy="5315640"/>
          </a:xfrm>
        </p:spPr>
        <p:txBody>
          <a:bodyPr>
            <a:noAutofit/>
          </a:bodyPr>
          <a:lstStyle/>
          <a:p>
            <a:pPr marL="0" indent="0">
              <a:buNone/>
            </a:pPr>
            <a:r>
              <a:rPr lang="en-AU" sz="1600" b="1" dirty="0"/>
              <a:t>Background</a:t>
            </a:r>
            <a:endParaRPr lang="en-AU" sz="1600" dirty="0"/>
          </a:p>
          <a:p>
            <a:pPr marL="0" indent="0">
              <a:buNone/>
            </a:pPr>
            <a:r>
              <a:rPr lang="en-AU" sz="1600" dirty="0"/>
              <a:t>Fluids can show a variety of flow patterns, including steady-state flow, oscillatory flow and turbulent flow. But non periodic patterns also occur, where the fluid motion is not completely disordered, but it never repeats its past history. These patterns are seen in both experiments and in nature, for instance in large scale weather patterns like cyclones. Since these flows are non-periodic, their future can not be predicted, which is a major concern for weather forecasting.</a:t>
            </a:r>
          </a:p>
          <a:p>
            <a:pPr marL="0" indent="0">
              <a:buNone/>
            </a:pPr>
            <a:r>
              <a:rPr lang="en-AU" sz="1600" b="1" dirty="0"/>
              <a:t>Purpose</a:t>
            </a:r>
            <a:endParaRPr lang="en-AU" sz="1600" dirty="0"/>
          </a:p>
          <a:p>
            <a:pPr marL="0" indent="0">
              <a:buNone/>
            </a:pPr>
            <a:r>
              <a:rPr lang="en-AU" sz="1600" dirty="0"/>
              <a:t>The mathematical origin of these non-periodic solutions is not well known. The paper studies the properties of non-periodic solutions to a system of equations describing fluid motion in the atmosphere to understand how these solutions arise.</a:t>
            </a:r>
          </a:p>
          <a:p>
            <a:pPr marL="0" indent="0">
              <a:buNone/>
            </a:pPr>
            <a:r>
              <a:rPr lang="en-AU" sz="1600" b="1" dirty="0"/>
              <a:t>Method</a:t>
            </a:r>
            <a:endParaRPr lang="en-AU" sz="1600" dirty="0"/>
          </a:p>
          <a:p>
            <a:pPr marL="0" indent="0">
              <a:buNone/>
            </a:pPr>
            <a:r>
              <a:rPr lang="en-AU" sz="1600" dirty="0"/>
              <a:t>A simplified model of atmosphere dynamics (from Saltzman 1962) is used that captures the essential features of real world systems. The model consisting of three coupled, dissipative, forced ordinary differential equations, solved by numerical integration for different initial conditions.</a:t>
            </a:r>
          </a:p>
          <a:p>
            <a:pPr marL="0" indent="0">
              <a:buNone/>
            </a:pPr>
            <a:r>
              <a:rPr lang="en-AU" sz="1600" b="1" dirty="0"/>
              <a:t>Results</a:t>
            </a:r>
            <a:endParaRPr lang="en-AU" sz="1600" dirty="0"/>
          </a:p>
          <a:p>
            <a:pPr marL="0" indent="0">
              <a:buNone/>
            </a:pPr>
            <a:r>
              <a:rPr lang="en-AU" sz="1600" dirty="0"/>
              <a:t>For the non-linear system of equations, non-periodic solutions exist, and indeed,  all solutions, periodic or non-periodic, are unstable. Therefore slight deviations in the initial conditions lead to vastly different trajectories for the system in time. </a:t>
            </a:r>
          </a:p>
          <a:p>
            <a:pPr marL="0" indent="0">
              <a:buNone/>
            </a:pPr>
            <a:r>
              <a:rPr lang="en-AU" sz="1600" b="1" dirty="0"/>
              <a:t>Conclusions</a:t>
            </a:r>
          </a:p>
          <a:p>
            <a:pPr marL="0" indent="0">
              <a:buNone/>
            </a:pPr>
            <a:r>
              <a:rPr lang="en-AU" sz="1600" dirty="0"/>
              <a:t>Unstable, non-periodic solutions can arise in relatively simple systems of non-linear equations. The paper considered specifically a simplified model for the atmosphere, and the results suggest that long-term weather forecasting may not be possible, although this cannot be considered proven, because the model was simplified and numerical.</a:t>
            </a:r>
          </a:p>
          <a:p>
            <a:endParaRPr lang="en-US" dirty="0"/>
          </a:p>
        </p:txBody>
      </p:sp>
    </p:spTree>
    <p:extLst>
      <p:ext uri="{BB962C8B-B14F-4D97-AF65-F5344CB8AC3E}">
        <p14:creationId xmlns:p14="http://schemas.microsoft.com/office/powerpoint/2010/main" val="1233867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2060223" y="1"/>
            <a:ext cx="7761110" cy="6856413"/>
          </a:xfrm>
          <a:prstGeom prst="rect">
            <a:avLst/>
          </a:prstGeom>
        </p:spPr>
        <p:txBody>
          <a:bodyPr anchor="ctr">
            <a:normAutofit/>
          </a:bodyPr>
          <a:lstStyle>
            <a:lvl1pPr marL="342900" indent="-342900" algn="l" defTabSz="457200" rtl="0" eaLnBrk="1" latinLnBrk="0" hangingPunct="1">
              <a:spcBef>
                <a:spcPct val="20000"/>
              </a:spcBef>
              <a:buFont typeface="Arial"/>
              <a:buChar char="•"/>
              <a:defRPr sz="3200" b="0" i="0" kern="1200">
                <a:solidFill>
                  <a:schemeClr val="tx1"/>
                </a:solidFill>
                <a:latin typeface="Helvetica Light"/>
                <a:ea typeface="+mn-ea"/>
                <a:cs typeface="Helvetica Light"/>
              </a:defRPr>
            </a:lvl1pPr>
            <a:lvl2pPr marL="742950" indent="-285750" algn="l" defTabSz="457200" rtl="0" eaLnBrk="1" latinLnBrk="0" hangingPunct="1">
              <a:spcBef>
                <a:spcPct val="20000"/>
              </a:spcBef>
              <a:buFont typeface="Arial"/>
              <a:buChar char="–"/>
              <a:defRPr sz="2800" b="0" i="0" kern="1200">
                <a:solidFill>
                  <a:schemeClr val="tx1"/>
                </a:solidFill>
                <a:latin typeface="Helvetica Light"/>
                <a:ea typeface="+mn-ea"/>
                <a:cs typeface="Helvetica Light"/>
              </a:defRPr>
            </a:lvl2pPr>
            <a:lvl3pPr marL="1143000" indent="-228600" algn="l" defTabSz="457200" rtl="0" eaLnBrk="1" latinLnBrk="0" hangingPunct="1">
              <a:spcBef>
                <a:spcPct val="20000"/>
              </a:spcBef>
              <a:buFont typeface="Arial"/>
              <a:buChar char="•"/>
              <a:defRPr sz="2400" b="0" i="0" kern="1200">
                <a:solidFill>
                  <a:schemeClr val="tx1"/>
                </a:solidFill>
                <a:latin typeface="Helvetica Light"/>
                <a:ea typeface="+mn-ea"/>
                <a:cs typeface="Helvetica Light"/>
              </a:defRPr>
            </a:lvl3pPr>
            <a:lvl4pPr marL="16002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4pPr>
            <a:lvl5pPr marL="2057400" indent="-228600" algn="l" defTabSz="457200" rtl="0" eaLnBrk="1" latinLnBrk="0" hangingPunct="1">
              <a:spcBef>
                <a:spcPct val="20000"/>
              </a:spcBef>
              <a:buFont typeface="Arial"/>
              <a:buChar char="»"/>
              <a:defRPr sz="2000" b="0" i="0" kern="1200">
                <a:solidFill>
                  <a:schemeClr val="tx1"/>
                </a:solidFill>
                <a:latin typeface="Helvetica Light"/>
                <a:ea typeface="+mn-ea"/>
                <a:cs typeface="Helvetica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defTabSz="457130">
              <a:spcBef>
                <a:spcPts val="0"/>
              </a:spcBef>
              <a:buNone/>
            </a:pPr>
            <a:r>
              <a:rPr lang="en-US" sz="4000" dirty="0">
                <a:solidFill>
                  <a:prstClr val="black"/>
                </a:solidFill>
              </a:rPr>
              <a:t>“A story is a way of ordering events and thoughts in a </a:t>
            </a:r>
            <a:r>
              <a:rPr lang="en-US" sz="4000" b="1" dirty="0">
                <a:solidFill>
                  <a:prstClr val="black"/>
                </a:solidFill>
                <a:latin typeface="Helvetica"/>
                <a:cs typeface="Helvetica"/>
              </a:rPr>
              <a:t>coherent sequence </a:t>
            </a:r>
            <a:r>
              <a:rPr lang="en-US" sz="4000" dirty="0">
                <a:solidFill>
                  <a:prstClr val="black"/>
                </a:solidFill>
              </a:rPr>
              <a:t>that makes them interesting to listen to”</a:t>
            </a:r>
          </a:p>
          <a:p>
            <a:pPr marL="0" indent="0" algn="ctr" defTabSz="457130">
              <a:spcBef>
                <a:spcPts val="0"/>
              </a:spcBef>
              <a:buNone/>
            </a:pPr>
            <a:endParaRPr lang="en-US" sz="4400" dirty="0">
              <a:solidFill>
                <a:prstClr val="black"/>
              </a:solidFill>
            </a:endParaRPr>
          </a:p>
          <a:p>
            <a:pPr marL="0" indent="0" algn="ctr" defTabSz="457130">
              <a:spcBef>
                <a:spcPts val="0"/>
              </a:spcBef>
              <a:buNone/>
            </a:pPr>
            <a:r>
              <a:rPr lang="en-US" sz="2800" dirty="0">
                <a:solidFill>
                  <a:prstClr val="black"/>
                </a:solidFill>
              </a:rPr>
              <a:t>-Anne Fadiman, Editor of </a:t>
            </a:r>
            <a:r>
              <a:rPr lang="en-US" sz="2800" i="1" dirty="0">
                <a:solidFill>
                  <a:prstClr val="black"/>
                </a:solidFill>
              </a:rPr>
              <a:t>The American Scholar</a:t>
            </a:r>
          </a:p>
        </p:txBody>
      </p:sp>
    </p:spTree>
    <p:extLst>
      <p:ext uri="{BB962C8B-B14F-4D97-AF65-F5344CB8AC3E}">
        <p14:creationId xmlns:p14="http://schemas.microsoft.com/office/powerpoint/2010/main" val="156122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Making a coherent story</a:t>
            </a:r>
          </a:p>
        </p:txBody>
      </p:sp>
      <p:sp>
        <p:nvSpPr>
          <p:cNvPr id="4" name="Content Placeholder 3"/>
          <p:cNvSpPr>
            <a:spLocks noGrp="1"/>
          </p:cNvSpPr>
          <p:nvPr>
            <p:ph idx="1"/>
          </p:nvPr>
        </p:nvSpPr>
        <p:spPr>
          <a:xfrm>
            <a:off x="413926" y="1610476"/>
            <a:ext cx="11297910" cy="5114257"/>
          </a:xfrm>
        </p:spPr>
        <p:txBody>
          <a:bodyPr>
            <a:normAutofit/>
          </a:bodyPr>
          <a:lstStyle/>
          <a:p>
            <a:pPr marL="0" indent="0">
              <a:buNone/>
            </a:pPr>
            <a:r>
              <a:rPr lang="en-US" dirty="0"/>
              <a:t>Once you know what you want to say, you need to arrange the information in a logical sequence that the audience can follow. Often, this is:</a:t>
            </a:r>
          </a:p>
          <a:p>
            <a:pPr lvl="1"/>
            <a:r>
              <a:rPr lang="en-US" dirty="0"/>
              <a:t>Motivation and context</a:t>
            </a:r>
          </a:p>
          <a:p>
            <a:pPr lvl="1"/>
            <a:r>
              <a:rPr lang="en-US" dirty="0"/>
              <a:t>Description of the problem, aim</a:t>
            </a:r>
          </a:p>
          <a:p>
            <a:pPr lvl="1"/>
            <a:r>
              <a:rPr lang="en-US" dirty="0"/>
              <a:t>Approach taken</a:t>
            </a:r>
          </a:p>
          <a:p>
            <a:pPr lvl="1"/>
            <a:r>
              <a:rPr lang="en-US" dirty="0"/>
              <a:t>Results</a:t>
            </a:r>
          </a:p>
          <a:p>
            <a:pPr lvl="1"/>
            <a:r>
              <a:rPr lang="en-US" dirty="0"/>
              <a:t>Significance of results, extensions, implications</a:t>
            </a:r>
          </a:p>
          <a:p>
            <a:pPr marL="0" indent="0">
              <a:buNone/>
            </a:pPr>
            <a:r>
              <a:rPr lang="en-US" dirty="0"/>
              <a:t>This is particularly important for talks</a:t>
            </a:r>
          </a:p>
        </p:txBody>
      </p:sp>
    </p:spTree>
    <p:extLst>
      <p:ext uri="{BB962C8B-B14F-4D97-AF65-F5344CB8AC3E}">
        <p14:creationId xmlns:p14="http://schemas.microsoft.com/office/powerpoint/2010/main" val="1212404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3320" y="0"/>
            <a:ext cx="8163404" cy="1143000"/>
          </a:xfrm>
        </p:spPr>
        <p:txBody>
          <a:bodyPr>
            <a:normAutofit/>
          </a:bodyPr>
          <a:lstStyle/>
          <a:p>
            <a:r>
              <a:rPr lang="en-US" dirty="0"/>
              <a:t>An example: my paper planning</a:t>
            </a:r>
          </a:p>
        </p:txBody>
      </p:sp>
      <p:sp>
        <p:nvSpPr>
          <p:cNvPr id="3" name="Content Placeholder 2"/>
          <p:cNvSpPr>
            <a:spLocks noGrp="1"/>
          </p:cNvSpPr>
          <p:nvPr>
            <p:ph idx="1"/>
          </p:nvPr>
        </p:nvSpPr>
        <p:spPr>
          <a:xfrm>
            <a:off x="293321" y="1557867"/>
            <a:ext cx="11543775" cy="4979316"/>
          </a:xfrm>
        </p:spPr>
        <p:txBody>
          <a:bodyPr>
            <a:normAutofit/>
          </a:bodyPr>
          <a:lstStyle/>
          <a:p>
            <a:pPr marL="0" indent="0">
              <a:buNone/>
            </a:pPr>
            <a:r>
              <a:rPr lang="en-US" i="1" dirty="0"/>
              <a:t>These are direct from my notes about the paper</a:t>
            </a:r>
          </a:p>
          <a:p>
            <a:pPr marL="0" indent="0">
              <a:buNone/>
            </a:pPr>
            <a:endParaRPr lang="en-US" dirty="0"/>
          </a:p>
          <a:p>
            <a:pPr marL="0" indent="0">
              <a:buNone/>
            </a:pPr>
            <a:r>
              <a:rPr lang="en-US" dirty="0"/>
              <a:t>Paper: error correction using rare earth ensemble qubits. </a:t>
            </a:r>
          </a:p>
          <a:p>
            <a:r>
              <a:rPr lang="en-US" dirty="0"/>
              <a:t>Sections:</a:t>
            </a:r>
          </a:p>
          <a:p>
            <a:pPr lvl="1"/>
            <a:r>
              <a:rPr lang="en-US" dirty="0"/>
              <a:t>Introduction</a:t>
            </a:r>
          </a:p>
          <a:p>
            <a:pPr lvl="1"/>
            <a:r>
              <a:rPr lang="en-US" dirty="0"/>
              <a:t>Basic concept/theory</a:t>
            </a:r>
          </a:p>
          <a:p>
            <a:pPr lvl="1"/>
            <a:r>
              <a:rPr lang="en-US" dirty="0"/>
              <a:t>Applications A and B</a:t>
            </a:r>
          </a:p>
          <a:p>
            <a:pPr lvl="1"/>
            <a:r>
              <a:rPr lang="en-US" dirty="0"/>
              <a:t>Material requirements for applications</a:t>
            </a:r>
          </a:p>
          <a:p>
            <a:pPr lvl="1"/>
            <a:r>
              <a:rPr lang="en-US" dirty="0"/>
              <a:t>Conclusion</a:t>
            </a:r>
          </a:p>
        </p:txBody>
      </p:sp>
    </p:spTree>
    <p:extLst>
      <p:ext uri="{BB962C8B-B14F-4D97-AF65-F5344CB8AC3E}">
        <p14:creationId xmlns:p14="http://schemas.microsoft.com/office/powerpoint/2010/main" val="4284574869"/>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374</TotalTime>
  <Words>1740</Words>
  <Application>Microsoft Macintosh PowerPoint</Application>
  <PresentationFormat>Widescreen</PresentationFormat>
  <Paragraphs>141</Paragraphs>
  <Slides>25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Helvetica</vt:lpstr>
      <vt:lpstr>Helvetica Light</vt:lpstr>
      <vt:lpstr>1_Office Theme</vt:lpstr>
      <vt:lpstr>Structure in science writing</vt:lpstr>
      <vt:lpstr>PowerPoint Presentation</vt:lpstr>
      <vt:lpstr>PowerPoint Presentation</vt:lpstr>
      <vt:lpstr>PowerPoint Presentation</vt:lpstr>
      <vt:lpstr>Exercise 1: Story of a paper</vt:lpstr>
      <vt:lpstr>Story of Lorenz’ paper</vt:lpstr>
      <vt:lpstr>PowerPoint Presentation</vt:lpstr>
      <vt:lpstr>Making a coherent story</vt:lpstr>
      <vt:lpstr>An example: my paper planning</vt:lpstr>
      <vt:lpstr>An example: my paper planning</vt:lpstr>
      <vt:lpstr>PowerPoint Presentation</vt:lpstr>
      <vt:lpstr>Checking structure with reverse outlines</vt:lpstr>
      <vt:lpstr>Exercise 2: Reverse outline</vt:lpstr>
      <vt:lpstr>Topic sentences</vt:lpstr>
      <vt:lpstr>No topic sentences</vt:lpstr>
      <vt:lpstr>Structuring large documents</vt:lpstr>
      <vt:lpstr>PowerPoint Presentation</vt:lpstr>
      <vt:lpstr>Paragraph structure example</vt:lpstr>
      <vt:lpstr>Paragraph structure example</vt:lpstr>
      <vt:lpstr>Paragraphs have one idea</vt:lpstr>
      <vt:lpstr>Connecting words</vt:lpstr>
      <vt:lpstr>Connecting words</vt:lpstr>
      <vt:lpstr>PowerPoint Presentation</vt:lpstr>
      <vt:lpstr>Ranjit’s paper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Structure in science writing</dc:title>
  <dc:creator>Rose Ahlefeldt</dc:creator>
  <cp:lastModifiedBy>Rose Ahlefeldt</cp:lastModifiedBy>
  <cp:revision>13</cp:revision>
  <dcterms:created xsi:type="dcterms:W3CDTF">2020-02-20T07:43:01Z</dcterms:created>
  <dcterms:modified xsi:type="dcterms:W3CDTF">2020-03-25T05:27:30Z</dcterms:modified>
</cp:coreProperties>
</file>

<file path=docProps/thumbnail.jpeg>
</file>